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9882" r:id="rId1"/>
    <p:sldMasterId id="2147491095" r:id="rId2"/>
    <p:sldMasterId id="2147491107" r:id="rId3"/>
    <p:sldMasterId id="2147491108" r:id="rId4"/>
    <p:sldMasterId id="2147491109" r:id="rId5"/>
    <p:sldMasterId id="2147491110" r:id="rId6"/>
    <p:sldMasterId id="2147491111" r:id="rId7"/>
    <p:sldMasterId id="2147491112" r:id="rId8"/>
    <p:sldMasterId id="2147491113" r:id="rId9"/>
    <p:sldMasterId id="2147491114" r:id="rId10"/>
    <p:sldMasterId id="2147491115" r:id="rId11"/>
    <p:sldMasterId id="2147491116" r:id="rId12"/>
    <p:sldMasterId id="2147491117" r:id="rId13"/>
  </p:sldMasterIdLst>
  <p:notesMasterIdLst>
    <p:notesMasterId r:id="rId34"/>
  </p:notesMasterIdLst>
  <p:sldIdLst>
    <p:sldId id="837" r:id="rId14"/>
    <p:sldId id="921" r:id="rId15"/>
    <p:sldId id="872" r:id="rId16"/>
    <p:sldId id="924" r:id="rId17"/>
    <p:sldId id="923" r:id="rId18"/>
    <p:sldId id="928" r:id="rId19"/>
    <p:sldId id="873" r:id="rId20"/>
    <p:sldId id="934" r:id="rId21"/>
    <p:sldId id="925" r:id="rId22"/>
    <p:sldId id="926" r:id="rId23"/>
    <p:sldId id="874" r:id="rId24"/>
    <p:sldId id="927" r:id="rId25"/>
    <p:sldId id="831" r:id="rId26"/>
    <p:sldId id="929" r:id="rId27"/>
    <p:sldId id="930" r:id="rId28"/>
    <p:sldId id="931" r:id="rId29"/>
    <p:sldId id="932" r:id="rId30"/>
    <p:sldId id="933" r:id="rId31"/>
    <p:sldId id="935" r:id="rId32"/>
    <p:sldId id="703" r:id="rId33"/>
  </p:sldIdLst>
  <p:sldSz cx="9144000" cy="5143500" type="screen16x9"/>
  <p:notesSz cx="6797675" cy="9928225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9">
          <p15:clr>
            <a:srgbClr val="A4A3A4"/>
          </p15:clr>
        </p15:guide>
        <p15:guide id="2" pos="294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3306"/>
    <a:srgbClr val="C40000"/>
    <a:srgbClr val="FF6565"/>
    <a:srgbClr val="EFBAAF"/>
    <a:srgbClr val="FF9900"/>
    <a:srgbClr val="EFE9B3"/>
    <a:srgbClr val="F60000"/>
    <a:srgbClr val="FF7171"/>
    <a:srgbClr val="E04616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D083AE6-46FA-4A59-8FB0-9F97EB10719F}" styleName="浅色样式 3 - 强调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3103" autoAdjust="0"/>
  </p:normalViewPr>
  <p:slideViewPr>
    <p:cSldViewPr>
      <p:cViewPr varScale="1">
        <p:scale>
          <a:sx n="140" d="100"/>
          <a:sy n="140" d="100"/>
        </p:scale>
        <p:origin x="576" y="102"/>
      </p:cViewPr>
      <p:guideLst>
        <p:guide orient="horz" pos="1659"/>
        <p:guide pos="294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21" Type="http://schemas.openxmlformats.org/officeDocument/2006/relationships/slide" Target="slides/slide8.xml"/><Relationship Id="rId34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31" Type="http://schemas.openxmlformats.org/officeDocument/2006/relationships/slide" Target="slides/slide18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D8A30BD-162F-244B-8B9B-EA974A69CC6A}" type="datetimeFigureOut">
              <a:rPr lang="zh-CN" altLang="en-US"/>
              <a:pPr>
                <a:defRPr/>
              </a:pPr>
              <a:t>2017/4/27</a:t>
            </a:fld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90488" y="744538"/>
            <a:ext cx="6616700" cy="372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6389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79450" y="4716463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B3C0316-0BA2-A64D-9A75-2764A64F46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228509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B3C0316-0BA2-A64D-9A75-2764A64F4617}" type="slidenum">
              <a:rPr lang="zh-CN" altLang="en-US" smtClean="0"/>
              <a:pPr>
                <a:defRPr/>
              </a:pPr>
              <a:t>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597945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B3C0316-0BA2-A64D-9A75-2764A64F4617}" type="slidenum">
              <a:rPr lang="zh-CN" altLang="en-US" smtClean="0"/>
              <a:pPr>
                <a:defRPr/>
              </a:pPr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56787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B3C0316-0BA2-A64D-9A75-2764A64F4617}" type="slidenum">
              <a:rPr lang="zh-CN" altLang="en-US" smtClean="0"/>
              <a:pPr>
                <a:defRPr/>
              </a:pPr>
              <a:t>16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239299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B3C0316-0BA2-A64D-9A75-2764A64F4617}" type="slidenum">
              <a:rPr lang="zh-CN" altLang="en-US" smtClean="0"/>
              <a:pPr>
                <a:defRPr/>
              </a:pPr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568913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B3C0316-0BA2-A64D-9A75-2764A64F4617}" type="slidenum">
              <a:rPr lang="zh-CN" altLang="en-US" smtClean="0"/>
              <a:pPr>
                <a:defRPr/>
              </a:pPr>
              <a:t>18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789052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B3C0316-0BA2-A64D-9A75-2764A64F4617}" type="slidenum">
              <a:rPr lang="zh-CN" altLang="en-US" smtClean="0"/>
              <a:pPr>
                <a:defRPr/>
              </a:pPr>
              <a:t>19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34592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B3C0316-0BA2-A64D-9A75-2764A64F4617}" type="slidenum">
              <a:rPr lang="zh-CN" altLang="en-US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690986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B3C0316-0BA2-A64D-9A75-2764A64F4617}" type="slidenum">
              <a:rPr lang="zh-CN" altLang="en-US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017729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B3C0316-0BA2-A64D-9A75-2764A64F4617}" type="slidenum">
              <a:rPr lang="zh-CN" altLang="en-US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383088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B3C0316-0BA2-A64D-9A75-2764A64F4617}" type="slidenum">
              <a:rPr lang="zh-CN" altLang="en-US" smtClean="0"/>
              <a:pPr>
                <a:defRPr/>
              </a:pPr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17284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B3C0316-0BA2-A64D-9A75-2764A64F4617}" type="slidenum">
              <a:rPr lang="zh-CN" altLang="en-US" smtClean="0"/>
              <a:pPr>
                <a:defRPr/>
              </a:pPr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432126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B3C0316-0BA2-A64D-9A75-2764A64F4617}" type="slidenum">
              <a:rPr lang="zh-CN" altLang="en-US" smtClean="0"/>
              <a:pPr>
                <a:defRPr/>
              </a:pPr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999023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B3C0316-0BA2-A64D-9A75-2764A64F4617}" type="slidenum">
              <a:rPr lang="zh-CN" altLang="en-US" smtClean="0"/>
              <a:pPr>
                <a:defRPr/>
              </a:pPr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492910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B3C0316-0BA2-A64D-9A75-2764A64F4617}" type="slidenum">
              <a:rPr lang="zh-CN" altLang="en-US" smtClean="0"/>
              <a:pPr>
                <a:defRPr/>
              </a:pPr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80926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534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44937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F1CFE4-4C4B-B545-9858-E337EF31D363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366457-F3B8-AB42-A095-72F4165ECF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61719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95A81B-FEF2-B14B-861D-DF499E5EB1EE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C546C6-741C-6F4F-945C-B1EC00B0D2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19779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F715D5-AE55-1446-8A5A-764A77E00294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374B59-D929-B742-94C0-42B1EAFC3D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52503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D9F115-3120-7F4A-9585-4916BA596211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F0FE19-D22D-B74A-B743-76D6BA93BA0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51297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5A14AC-6852-2D43-A588-B517C58637A5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2C2ECF-EBE5-1E4B-9BFC-DE8DF4EEBD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10976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4EA4CD-ABD5-6840-B42B-F32FA5C661E4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413739-17D0-4545-9F6D-A3AE7EB244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0246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F66E42-A156-E248-A62D-930A06FEAD5C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3A190-A9A7-8E42-A148-B056F49C55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29562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529B5F-60AD-484E-B447-DA0D309E886D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406E84-DDC2-1146-B850-434E333F88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817267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3E2E8D-7B29-0C4C-852E-0ED983CDDE71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18BD19-EA06-C04F-9F10-04D7602054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58772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D6A34-1367-4146-82D9-4D925F6C587E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A1B180-7A44-EC4E-BA0E-2AFF872342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111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6230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C20B0C-535B-5D4B-ACBF-2CC294D31D03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55600C-1C84-874A-953C-338F507715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9752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353BEC-008F-164D-960B-87F6EADE6006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E67E2D-8209-B243-8589-C2868A6475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97201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7E224D-5832-CD40-8C8E-5243B1E1C88D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A7F38D-DFAC-CF4E-96AF-541AE5F461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1183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3A55DE-11E7-EB43-B28A-96EAE6151B3A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791CDB-E8B3-8C4B-B24C-9355E64012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21826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891238-2CF2-9447-AC8A-8FFB9AE62680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C4252C-3A03-0E42-A2F9-4B03162E59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58154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C20648-BED6-FB4F-88ED-A493BF7FD61D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7048-B4CF-5A42-9E40-318F73E56A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36443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65D94C-B6DF-9A40-904C-35FB44F31D84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6FCC8-CD31-5C4C-A136-3466091C56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02098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52C85B-DC56-6B46-AEF5-3E9BF9848864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60597E-0783-F240-84F8-4AC5887DB8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054984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D7F373-6DC6-B74F-B690-DF081FDC2A4B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834E7B-F820-774F-A484-68752B5AE4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17597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BEE44A-66D0-B949-8BF2-360CBA565574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45E230-387E-5B45-8A99-42DF0A148B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8505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B769AE-1D73-3046-9FF6-1D4CE2F4340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2112931"/>
      </p:ext>
    </p:extLst>
  </p:cSld>
  <p:clrMapOvr>
    <a:masterClrMapping/>
  </p:clrMapOvr>
  <p:transition>
    <p:blinds dir="vert"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8274E6-D08D-9148-810A-0C92B4522ED4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696534-8DE5-654A-9429-D6D4769EC7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933233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735473-FC65-C04C-9907-A1BB60C4BDDD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40950B-A76A-2341-848F-A0ECECBDBE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203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CD0E5D-971E-E547-AABC-E018DB336F32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E27B83-D73F-C048-884F-345E265CF0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161709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3A2D29-8E8F-D040-B31B-969797787A8C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347A27-8EF3-C346-AC3E-12BD250C62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926594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8DDADA-475E-4C49-A356-CE32F0033A32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28BF01-149D-C747-8A3B-06278B8E39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62852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FEA4D8-D017-5B44-89D9-D1C4774F4318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49910E-CC78-DF4E-873D-1E10EBCE37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57596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156DB3-E51A-AE41-B54B-E76DC00A1A65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33CF0B-1D72-E14B-A764-AC8EA57D6D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67964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6DA062-4786-9A44-9BF4-B70895D43CE3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9887E9-69DD-FE40-A5BB-B2D5140B0E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7022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F8D259-4A4E-D744-89C4-77ECB7C5660A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78D2A5-6481-404A-80F1-2D932775A9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32326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F515E7-2C14-4646-8679-28C6FA0028F9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0F5539-2C7E-8446-9FB8-5D13E901D5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766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1E0E7E-B978-394E-BF6B-8E41FE5BB2F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91728365"/>
      </p:ext>
    </p:extLst>
  </p:cSld>
  <p:clrMapOvr>
    <a:masterClrMapping/>
  </p:clrMapOvr>
  <p:transition>
    <p:blinds dir="vert"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91691D-4B73-5540-AC7D-B9F6E89DB0C6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9D178E-46FF-804E-9D1C-D8E12EF4B3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005073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506631-72C5-3E41-A92C-95C2CDECEE00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5F4454-8644-CE40-BC26-61B8DF65FD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237918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02F5E0-1982-6D46-B922-CB523ABB3B04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55EEF7-DDE9-774F-80A7-40947C1051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766708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4C8BD5-27B0-5C40-BCF5-599C58394899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773A12-492F-C847-915E-CCB1D93F4C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578771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9E215A-E87D-5C4A-B6FA-9BD95F8A59C5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F70F50-F9A2-034A-BCF4-1AA5376C34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871325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0F84-40D1-014C-9B17-02F45B7FE5D8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FF413-691B-BE42-BE5C-D563B945A1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813110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CB491A-75F6-9242-A5C7-C798D56E9EB6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D53591-75A6-D54B-B3F3-23FF74EF90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905170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D32FEC-C65A-204C-A6AA-A76D1E0BA5A6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009B7F-0F4C-1D4E-8B11-F7F668D99F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673943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1D6A5C-3D8D-3642-AC07-83AF5CAD7074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A89A09-5DAA-D846-9DAA-FF4FB3B828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615360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44E32B-7781-1842-8970-B7B76BC2C27C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E80E20-F9B7-8C4F-A88C-93B078FD8E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3667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30E5A5-2159-1442-9FD3-11226024AA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66443032"/>
      </p:ext>
    </p:extLst>
  </p:cSld>
  <p:clrMapOvr>
    <a:masterClrMapping/>
  </p:clrMapOvr>
  <p:transition>
    <p:blinds dir="vert"/>
  </p:transition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E8BDA6-639F-E642-BAE4-F770C6B101D7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AB4F36-7276-D641-94FF-8F76271746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11325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2C1D7E-97AA-C344-8680-E3E7AC57CD80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17E3D0-04A7-6140-AD8E-D4A66A7BFD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156363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FA36C0-E006-8145-85D3-DBE14CBA36A3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8EE015-BF1B-E948-98A6-2FBB9122D2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00457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28271A-7058-C849-B360-8D93F40987E6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1CCF8E-4517-7845-BF1B-D5B8F0058F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59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D1BC9-9A7F-3F45-B30C-27BD00915B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825361"/>
      </p:ext>
    </p:extLst>
  </p:cSld>
  <p:clrMapOvr>
    <a:masterClrMapping/>
  </p:clrMapOvr>
  <p:transition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C517D4-87BA-C34D-9AC3-12358AAEBA5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11152576"/>
      </p:ext>
    </p:extLst>
  </p:cSld>
  <p:clrMapOvr>
    <a:masterClrMapping/>
  </p:clrMapOvr>
  <p:transition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6C379D-2185-6F4B-A63A-95CC45F2174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458075"/>
      </p:ext>
    </p:extLst>
  </p:cSld>
  <p:clrMapOvr>
    <a:masterClrMapping/>
  </p:clrMapOvr>
  <p:transition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1EB62B-C136-D847-BF51-673CBCEDF13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90896306"/>
      </p:ext>
    </p:extLst>
  </p:cSld>
  <p:clrMapOvr>
    <a:masterClrMapping/>
  </p:clrMapOvr>
  <p:transition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93B08-705C-9448-868C-6487782E964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26320503"/>
      </p:ext>
    </p:extLst>
  </p:cSld>
  <p:clrMapOvr>
    <a:masterClrMapping/>
  </p:clrMapOvr>
  <p:transition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1765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374B86-0BBB-5444-AF91-92159CD676F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6834905"/>
      </p:ext>
    </p:extLst>
  </p:cSld>
  <p:clrMapOvr>
    <a:masterClrMapping/>
  </p:clrMapOvr>
  <p:transition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4CCBC6-4958-4C4C-A3AD-7B1B1500B5C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67524400"/>
      </p:ext>
    </p:extLst>
  </p:cSld>
  <p:clrMapOvr>
    <a:masterClrMapping/>
  </p:clrMapOvr>
  <p:transition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51613" y="142875"/>
            <a:ext cx="2135187" cy="44513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2875" y="142875"/>
            <a:ext cx="6256338" cy="44513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4D726F-C4DB-D14B-A390-5C3C70DC68F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20997450"/>
      </p:ext>
    </p:extLst>
  </p:cSld>
  <p:clrMapOvr>
    <a:masterClrMapping/>
  </p:clrMapOvr>
  <p:transition>
    <p:blinds dir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7DF3A3-9079-C54F-81DA-089738AB8E18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C9B1A9-237D-D24B-B746-F54862D6A8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562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C70B93-E33A-DB47-9BDE-1A1D4F7034F3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16FBFA-ED6A-8E44-8192-062C831917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5092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FFF92B-6D1A-724B-9553-F1DF710DCD5C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773953-8549-0444-A1A1-2AA468B0EC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1115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D8FB37-EEE1-854A-A0BC-9F0B5419EBCD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0FF79D-2D9F-DC4B-BD56-381983E65A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881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524038-373E-F048-A364-90A564F744E3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124885-2A69-7F45-91BA-E06A2EFB59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1112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1C3E7D-DE06-C047-934E-A7905D1AA484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2AEF6C-BF2F-F845-8939-D0E1831170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22588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E0F1D-6963-BD48-A07B-247BC557C396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F1E77D-0B44-EF41-98BF-E180DC3F13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226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0722546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0F5FD9-E464-7F4A-80F8-678219B6B3A8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4973CD-5C64-BD48-A5A3-E48BEFEBFF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96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DB30E5-BAAA-6344-A63F-51395DB675A2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392DAC-0F0D-934A-939C-486F7FA702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9849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C85077-C599-1842-86C4-C70B5859D48E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5C0C61-8C4B-1F4D-A35B-D03F71D532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2361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8637B0-C162-A546-ACC7-9E8BA91716CC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B10DEA-19CA-FC48-A84C-B1897320F9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27306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D2C73-07FF-4348-ACC8-B9EB653FDCF2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74C3B7-3B89-B149-A991-9514B190E7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06442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11E430-689E-504A-ACD1-018D2E78D2F9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774EFA-E73A-5B4A-BEB8-A16296AD3B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62940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B34474-3030-BD47-A1E3-7249E94D49CC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52E686-476A-0443-9DBA-2961D148D2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56052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822E09-DD9B-3D49-909A-AF95AD58C940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62A7DF-69DE-BE47-A100-A16E6536CA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65534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60CDAA-B461-AD4D-A6B2-5F4D90FB1C2F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E3807-53A7-274A-AB00-EDD71118A1A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79942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853775-2673-FE4F-9223-4548BD7AFDDD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CAD44B-D855-0B47-A0CD-E739DB0A69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2865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52177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EE7C47-238F-3244-A287-A781F72C469C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33AB06-0BB8-CC40-8D5D-7EB7A806B2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08002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B47BA8-BEBC-494C-975A-5566D7CCF9B4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D7F629-9271-414C-A36E-D30FCC19E6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31798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B61EDE-09F9-ED4D-A817-14AC73B53A63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B08D38-E28B-7242-A05B-264E518EE1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49368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2C7E5E-FEFA-D245-9993-311C76EB0206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C155D9-6189-744A-BE19-CAEC38BF34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32261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F92F7D-9F33-9E4B-A9B7-D5A185E8AEFE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057127-CC29-1243-AFA1-9E8FF43B3A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68540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398573-A8E8-9849-8F58-5389AB27E9C9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3B3215-9EB8-7C4A-A4AB-2B30D13D69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37520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BBA7DE-FD63-9C40-BC4B-C7C1860D8859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A3E628-8510-9E4B-9C68-DD75359E46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54394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2399E4-D922-0442-BACF-AA13D9767CFF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A16314-FAD5-1E48-AAFD-A7EC79414F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26314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77DB44-D643-0546-9CE1-5FC7213FD8E9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4DF158-80BD-A84B-AE78-3FD78DE261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81977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966A29-FA5D-E342-A39C-166905D9FBC7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BF8E03-D9B9-5845-B897-95FBE9019F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258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4455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59414E-F5FD-3048-82FB-BDD4252E53DE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3E7CAC-A36E-B544-8DB2-161433112F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11929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E65AF0-65EF-EC43-955E-FCB628FA3223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7C3884-2FAF-4B4B-8A3D-29D53967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90805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B29EB3-9574-E34D-BC2A-DD282860C884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C5AFAF-8F9B-D946-A85F-C5B11D7F8A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9412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E7C9E2-1C57-C141-B393-C41E12312F66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398C77-1362-164E-A072-0C5017761E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61460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484194-F9C7-7A43-B3EE-0CBCF9358164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68909F-5275-2D4C-ABCE-8F6EC857B6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02470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5FF61-3758-C647-B78B-CE5CA83CAB9E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F04CE-12BE-9F4C-BA8D-08F425D5AA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1536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3906FE-396B-2D42-8B92-9D9403DFC98B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3672FF-487A-904F-881C-30F333D7FA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84149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371426-36A9-714B-9C26-E2713912C1A9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492920-180E-5841-A782-7327362A63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4325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8265F6-CBD6-324E-ADDF-293A737C5C70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7043B5-7D8C-7D41-B3DA-C049493530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95361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2964D9-F2A2-844E-BDF0-C7FCE1B81212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667197-B75B-BB4D-AC57-C913C1C2E4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536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60885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C4176A-1245-CF4F-BC48-677737BDBE97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0AB188-E6B4-614C-B474-FE1DE593B9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29625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1EBDBC-B419-AD41-B14B-AE76E0C285BF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B541B4-DF99-0E49-BB47-50A751CA3B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93503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7C892C-D848-034F-9EE4-5582346340B9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C62D95-6146-5841-84FC-D361BE47B3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78622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DE7760-3847-E845-94E4-E463A202EC15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60EDDF-AF80-FF46-AA29-B0E8E0A247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49735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78869C-4E54-F047-9D45-F9F7E5D79C1D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D2FDF0-C4A9-1949-8766-318DA6AEF4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23523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189493-0C3F-DB4D-AA1B-25839B1C9FAE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6C6CDC-A64E-4D41-8C0C-4D75D3F751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4420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C84963-D182-8D40-B79D-E6C3BB402D2D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6A751D-664A-9241-A31B-7BD0E9671F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11110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27DF02-172C-A944-A7AA-9656060A101C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CA4341-82C2-EB46-91C6-A761479C9A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3887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9CA47F-94FE-0C4A-A116-63CCE2223BC2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87F8DB-61E7-9545-87B4-179B4B2DDF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64968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EAB032-7972-2D41-AC5B-BD65D888C2E6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F9ADE-2ABD-724D-A171-B9F767D23A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58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489769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EE45A3-34B9-4447-A9BF-FA4C6FA4CCB5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F3D8B1-2683-904C-A434-3A2E73E42A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27122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861749-0005-CA4C-8AAE-51A3746759B3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8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F8615C-25D2-D848-A752-9289A14BD9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686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BEAC0E-FF0F-274D-AC9D-DD5E1AB7004B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4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43B8C0-754C-4842-87EE-EC412CCD1C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53806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EF362-460A-524C-8816-3A7ACF2E5777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3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9F67B-E1E1-3448-AE70-18E03C2225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32603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E121F6-68E4-5945-A214-A3759B1D238D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C1B835-A01A-3D45-BE85-E6A08F76260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0037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455FF6-52AE-1041-9AAE-35C32DB36E58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671C61-C1E8-C744-877F-20ED4E12CA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24203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2E4936-F28A-A84B-8AAE-66CE6595C426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FC0D4-D5D5-9045-99EC-37A0A5916B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52897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FEDA3A-F662-7D4D-B6BA-E1D6CCF236AD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7D0CEE-143C-A24F-BE4D-250D3C4880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45082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3129FF-3FAE-FE4C-AFDD-901D20DA9D10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E5D0D6-FBF0-BF4B-98AC-8DB5973FFE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6974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1F9A0F-7F2B-8D43-9AC1-2CCBCE9A39AF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7E96B5-9689-254A-8663-A10D457C8A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219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605458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A8CE92-798F-0B4B-BEFF-E54E71306DC1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8F94AC-992F-954C-9502-AB855886FA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34604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EBEB78-D2AA-0242-9ACE-106D2C6C5003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A80CF3-0855-4645-A8A3-29B0DDDE52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80104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DC01F7-B4F7-AC47-AE31-16AE4DBF90C7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8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6A415-7848-644F-8840-122061A417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04101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4B97C8-AA1C-6C41-BC4C-84A157CA2DB0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ED0385-336D-3545-B2AE-6FAE158CB7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13968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204C0E-CCE4-4248-93AE-DFDCFE7CAEF5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3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EEBE8B-A9A1-C84B-8CF9-041EFAF543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56019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9F34EF-F31E-0447-9998-855ABB8F5CE1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2CF7D0-5CA1-C94B-8DC5-11B5975ED0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51651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B7B9E8-8032-5B46-ACBC-8A5309C15DB4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37D990-D213-5848-A3DF-2D8003B18D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46658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665C1-5B46-974E-BEE5-5CA1C56C12DA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19015A-F8FF-A24B-81CC-56FA6380E2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93149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F745DD-5A4D-1144-B6DB-E28CDBD0FD2F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F91B75-74D9-4249-B0AE-5D267D91E1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14359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185412-D160-0F40-9A70-C1B4FF48986F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BCA4A6-BCD7-7D49-8613-9F8450AD0A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73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789905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28E8E-1BEB-5041-956C-88186843DADF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288E13-5951-FB46-9A31-1B938EC685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41812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A7EBA0-3C11-D640-B28C-7091C1573F59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557D84-4645-8648-86F3-638B002309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79973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1C557-180A-0A4E-84EC-5440B229F1DA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089DB7-A562-5844-8E52-AE55B6806F4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03276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323EEE-E589-F745-BCFB-0747CD2EEEC2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8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31946C-1CEA-DB4A-A9D5-608C4A75EC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1358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C5A1C2-9ADA-8C4E-B9C4-8040A650A8D8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993E27-57FA-6C41-A634-2C4B471E65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8498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56ADD0-3775-D542-93A6-C08FCD213F42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3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987017-E567-BF45-8753-143067BCEA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06358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92FC34-56DA-4141-83FB-3F625D25D444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D983F5-D882-8443-83FA-F07AB89FE6A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0853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4BB449-9A77-AC46-9F29-B5113E2B71CB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B7AE14-3527-1F46-A5B1-10F6764B2B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35437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3CC38B-0E9F-E244-BD08-3A9CA08E3CB4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C7D384-104C-9048-8D9C-E4E6C279A9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36867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E2A7F0-F92A-E941-B846-E6838B3902CC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E2E36D-A50A-F647-AE61-1285303F60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98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91129" r:id="rId1"/>
    <p:sldLayoutId id="2147491130" r:id="rId2"/>
    <p:sldLayoutId id="2147491131" r:id="rId3"/>
    <p:sldLayoutId id="2147491132" r:id="rId4"/>
    <p:sldLayoutId id="2147491133" r:id="rId5"/>
    <p:sldLayoutId id="2147491134" r:id="rId6"/>
    <p:sldLayoutId id="2147491135" r:id="rId7"/>
    <p:sldLayoutId id="2147491136" r:id="rId8"/>
    <p:sldLayoutId id="2147491137" r:id="rId9"/>
    <p:sldLayoutId id="2147491138" r:id="rId10"/>
    <p:sldLayoutId id="214749113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C22F6FD-540D-AF46-AB02-C1CB731C013C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12291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292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8793058-D482-244C-8E70-90E46C7C62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1239" r:id="rId1"/>
    <p:sldLayoutId id="2147491240" r:id="rId2"/>
    <p:sldLayoutId id="2147491241" r:id="rId3"/>
    <p:sldLayoutId id="2147491242" r:id="rId4"/>
    <p:sldLayoutId id="2147491243" r:id="rId5"/>
    <p:sldLayoutId id="2147491244" r:id="rId6"/>
    <p:sldLayoutId id="2147491245" r:id="rId7"/>
    <p:sldLayoutId id="2147491246" r:id="rId8"/>
    <p:sldLayoutId id="2147491247" r:id="rId9"/>
    <p:sldLayoutId id="2147491248" r:id="rId10"/>
    <p:sldLayoutId id="21474912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3778DB3-966A-9C4F-A910-84EA340152F2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13315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6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A7DBD2C-C5BA-5C44-9146-A58FD230F9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1250" r:id="rId1"/>
    <p:sldLayoutId id="2147491251" r:id="rId2"/>
    <p:sldLayoutId id="2147491252" r:id="rId3"/>
    <p:sldLayoutId id="2147491253" r:id="rId4"/>
    <p:sldLayoutId id="2147491254" r:id="rId5"/>
    <p:sldLayoutId id="2147491255" r:id="rId6"/>
    <p:sldLayoutId id="2147491256" r:id="rId7"/>
    <p:sldLayoutId id="2147491257" r:id="rId8"/>
    <p:sldLayoutId id="2147491258" r:id="rId9"/>
    <p:sldLayoutId id="2147491259" r:id="rId10"/>
    <p:sldLayoutId id="214749126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EC20777-02D3-9C40-95AD-C80F3825765A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1433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4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AD83E8C-1956-D348-8849-ACC7F393A6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1261" r:id="rId1"/>
    <p:sldLayoutId id="2147491262" r:id="rId2"/>
    <p:sldLayoutId id="2147491263" r:id="rId3"/>
    <p:sldLayoutId id="2147491264" r:id="rId4"/>
    <p:sldLayoutId id="2147491265" r:id="rId5"/>
    <p:sldLayoutId id="2147491266" r:id="rId6"/>
    <p:sldLayoutId id="2147491267" r:id="rId7"/>
    <p:sldLayoutId id="2147491268" r:id="rId8"/>
    <p:sldLayoutId id="2147491269" r:id="rId9"/>
    <p:sldLayoutId id="2147491270" r:id="rId10"/>
    <p:sldLayoutId id="21474912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2A40B7F-4A57-3341-B999-218A67FFA37E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1536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36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E2CBDF4-FBF7-E547-86DB-40712D4F89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1272" r:id="rId1"/>
    <p:sldLayoutId id="2147491273" r:id="rId2"/>
    <p:sldLayoutId id="2147491274" r:id="rId3"/>
    <p:sldLayoutId id="2147491275" r:id="rId4"/>
    <p:sldLayoutId id="2147491276" r:id="rId5"/>
    <p:sldLayoutId id="2147491277" r:id="rId6"/>
    <p:sldLayoutId id="2147491278" r:id="rId7"/>
    <p:sldLayoutId id="2147491279" r:id="rId8"/>
    <p:sldLayoutId id="2147491280" r:id="rId9"/>
    <p:sldLayoutId id="2147491281" r:id="rId10"/>
    <p:sldLayoutId id="214749128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1"/>
          <p:cNvGrpSpPr>
            <a:grpSpLocks/>
          </p:cNvGrpSpPr>
          <p:nvPr/>
        </p:nvGrpSpPr>
        <p:grpSpPr bwMode="auto">
          <a:xfrm>
            <a:off x="357188" y="574675"/>
            <a:ext cx="8374062" cy="68263"/>
            <a:chOff x="0" y="0"/>
            <a:chExt cx="8374511" cy="67519"/>
          </a:xfrm>
        </p:grpSpPr>
        <p:sp>
          <p:nvSpPr>
            <p:cNvPr id="2055" name="矩形 2"/>
            <p:cNvSpPr>
              <a:spLocks noChangeArrowheads="1"/>
            </p:cNvSpPr>
            <p:nvPr/>
          </p:nvSpPr>
          <p:spPr bwMode="auto">
            <a:xfrm>
              <a:off x="0" y="0"/>
              <a:ext cx="1714592" cy="67519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rgbClr val="C00000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 smtClean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056" name="直接连接符 3"/>
            <p:cNvSpPr>
              <a:spLocks noChangeShapeType="1"/>
            </p:cNvSpPr>
            <p:nvPr/>
          </p:nvSpPr>
          <p:spPr bwMode="auto">
            <a:xfrm flipV="1">
              <a:off x="1714592" y="67519"/>
              <a:ext cx="6659919" cy="0"/>
            </a:xfrm>
            <a:prstGeom prst="line">
              <a:avLst/>
            </a:prstGeom>
            <a:noFill/>
            <a:ln w="9525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1" name="标题占位符 7"/>
          <p:cNvSpPr>
            <a:spLocks noGrp="1" noChangeArrowheads="1"/>
          </p:cNvSpPr>
          <p:nvPr>
            <p:ph type="title"/>
          </p:nvPr>
        </p:nvSpPr>
        <p:spPr bwMode="auto">
          <a:xfrm>
            <a:off x="142875" y="142875"/>
            <a:ext cx="28575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zh-CN" altLang="zh-CN"/>
          </a:p>
        </p:txBody>
      </p:sp>
      <p:sp>
        <p:nvSpPr>
          <p:cNvPr id="307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125"/>
            <a:ext cx="2133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125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8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125"/>
            <a:ext cx="2133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2F23867-E524-054C-AF82-E3A3F225E7B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1140" r:id="rId1"/>
    <p:sldLayoutId id="2147491141" r:id="rId2"/>
    <p:sldLayoutId id="2147491142" r:id="rId3"/>
    <p:sldLayoutId id="2147491143" r:id="rId4"/>
    <p:sldLayoutId id="2147491144" r:id="rId5"/>
    <p:sldLayoutId id="2147491145" r:id="rId6"/>
    <p:sldLayoutId id="2147491146" r:id="rId7"/>
    <p:sldLayoutId id="2147491147" r:id="rId8"/>
    <p:sldLayoutId id="2147491148" r:id="rId9"/>
    <p:sldLayoutId id="2147491149" r:id="rId10"/>
    <p:sldLayoutId id="2147491150" r:id="rId11"/>
  </p:sldLayoutIdLst>
  <p:transition>
    <p:blinds dir="vert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0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00000"/>
          </a:solidFill>
          <a:latin typeface="微软雅黑" pitchFamily="34" charset="-122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00000"/>
          </a:solidFill>
          <a:latin typeface="微软雅黑" pitchFamily="34" charset="-122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00000"/>
          </a:solidFill>
          <a:latin typeface="微软雅黑" pitchFamily="34" charset="-122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00000"/>
          </a:solidFill>
          <a:latin typeface="微软雅黑" pitchFamily="34" charset="-122"/>
          <a:ea typeface="微软雅黑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00000"/>
          </a:solidFill>
          <a:latin typeface="微软雅黑" pitchFamily="34" charset="-122"/>
          <a:ea typeface="微软雅黑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00000"/>
          </a:solidFill>
          <a:latin typeface="微软雅黑" pitchFamily="34" charset="-122"/>
          <a:ea typeface="微软雅黑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00000"/>
          </a:solidFill>
          <a:latin typeface="微软雅黑" pitchFamily="34" charset="-122"/>
          <a:ea typeface="微软雅黑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00000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944CFD5-5A1A-7B44-853E-E8F5824CF142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512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F548C7A-2C15-1848-9E85-6E766A39A3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1162" r:id="rId1"/>
    <p:sldLayoutId id="2147491163" r:id="rId2"/>
    <p:sldLayoutId id="2147491164" r:id="rId3"/>
    <p:sldLayoutId id="2147491165" r:id="rId4"/>
    <p:sldLayoutId id="2147491166" r:id="rId5"/>
    <p:sldLayoutId id="2147491167" r:id="rId6"/>
    <p:sldLayoutId id="2147491168" r:id="rId7"/>
    <p:sldLayoutId id="2147491169" r:id="rId8"/>
    <p:sldLayoutId id="2147491170" r:id="rId9"/>
    <p:sldLayoutId id="2147491171" r:id="rId10"/>
    <p:sldLayoutId id="214749117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3D298F1-CA37-D640-B312-A10ED544AC61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614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14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98783C7-95F0-7A46-9AA0-5E43B21A6B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1173" r:id="rId1"/>
    <p:sldLayoutId id="2147491174" r:id="rId2"/>
    <p:sldLayoutId id="2147491175" r:id="rId3"/>
    <p:sldLayoutId id="2147491176" r:id="rId4"/>
    <p:sldLayoutId id="2147491177" r:id="rId5"/>
    <p:sldLayoutId id="2147491178" r:id="rId6"/>
    <p:sldLayoutId id="2147491179" r:id="rId7"/>
    <p:sldLayoutId id="2147491180" r:id="rId8"/>
    <p:sldLayoutId id="2147491181" r:id="rId9"/>
    <p:sldLayoutId id="2147491182" r:id="rId10"/>
    <p:sldLayoutId id="21474911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6AD655D-D3BE-5F4B-8A0F-0C5DA478BDC0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717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17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C24515C-5D00-9B43-8D79-74C6320A1B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1184" r:id="rId1"/>
    <p:sldLayoutId id="2147491185" r:id="rId2"/>
    <p:sldLayoutId id="2147491186" r:id="rId3"/>
    <p:sldLayoutId id="2147491187" r:id="rId4"/>
    <p:sldLayoutId id="2147491188" r:id="rId5"/>
    <p:sldLayoutId id="2147491189" r:id="rId6"/>
    <p:sldLayoutId id="2147491190" r:id="rId7"/>
    <p:sldLayoutId id="2147491191" r:id="rId8"/>
    <p:sldLayoutId id="2147491192" r:id="rId9"/>
    <p:sldLayoutId id="2147491193" r:id="rId10"/>
    <p:sldLayoutId id="214749119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BDB5A32-4EA4-B84D-8802-147B96B8BB46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8195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196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C096855-37E2-F047-9A98-37AB618607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1195" r:id="rId1"/>
    <p:sldLayoutId id="2147491196" r:id="rId2"/>
    <p:sldLayoutId id="2147491197" r:id="rId3"/>
    <p:sldLayoutId id="2147491198" r:id="rId4"/>
    <p:sldLayoutId id="2147491199" r:id="rId5"/>
    <p:sldLayoutId id="2147491200" r:id="rId6"/>
    <p:sldLayoutId id="2147491201" r:id="rId7"/>
    <p:sldLayoutId id="2147491202" r:id="rId8"/>
    <p:sldLayoutId id="2147491203" r:id="rId9"/>
    <p:sldLayoutId id="2147491204" r:id="rId10"/>
    <p:sldLayoutId id="214749120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ADA0B54-EF1C-B940-BFB6-23987BD825CB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9219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220" name="灯片编号占位符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2127B7B-0171-204C-BB4E-ACAB9DD283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1206" r:id="rId1"/>
    <p:sldLayoutId id="2147491207" r:id="rId2"/>
    <p:sldLayoutId id="2147491208" r:id="rId3"/>
    <p:sldLayoutId id="2147491209" r:id="rId4"/>
    <p:sldLayoutId id="2147491210" r:id="rId5"/>
    <p:sldLayoutId id="2147491211" r:id="rId6"/>
    <p:sldLayoutId id="2147491212" r:id="rId7"/>
    <p:sldLayoutId id="2147491213" r:id="rId8"/>
    <p:sldLayoutId id="2147491214" r:id="rId9"/>
    <p:sldLayoutId id="2147491215" r:id="rId10"/>
    <p:sldLayoutId id="214749121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BFCD8FF-9C48-0045-9C23-F966CAF5A538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10243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44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FFE1DDD-2804-AC43-9B50-31F3143637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1217" r:id="rId1"/>
    <p:sldLayoutId id="2147491218" r:id="rId2"/>
    <p:sldLayoutId id="2147491219" r:id="rId3"/>
    <p:sldLayoutId id="2147491220" r:id="rId4"/>
    <p:sldLayoutId id="2147491221" r:id="rId5"/>
    <p:sldLayoutId id="2147491222" r:id="rId6"/>
    <p:sldLayoutId id="2147491223" r:id="rId7"/>
    <p:sldLayoutId id="2147491224" r:id="rId8"/>
    <p:sldLayoutId id="2147491225" r:id="rId9"/>
    <p:sldLayoutId id="2147491226" r:id="rId10"/>
    <p:sldLayoutId id="214749122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22064A5-AFDD-AD4F-872C-31BB12F0D000}" type="datetimeFigureOut">
              <a:rPr lang="zh-CN" altLang="en-US"/>
              <a:pPr>
                <a:defRPr/>
              </a:pPr>
              <a:t>2017/4/27</a:t>
            </a:fld>
            <a:endParaRPr lang="zh-CN" altLang="en-US"/>
          </a:p>
        </p:txBody>
      </p:sp>
      <p:sp>
        <p:nvSpPr>
          <p:cNvPr id="11267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268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3E4D08C-C79C-5A43-87E2-DBE3ABBAB3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1228" r:id="rId1"/>
    <p:sldLayoutId id="2147491229" r:id="rId2"/>
    <p:sldLayoutId id="2147491230" r:id="rId3"/>
    <p:sldLayoutId id="2147491231" r:id="rId4"/>
    <p:sldLayoutId id="2147491232" r:id="rId5"/>
    <p:sldLayoutId id="2147491233" r:id="rId6"/>
    <p:sldLayoutId id="2147491234" r:id="rId7"/>
    <p:sldLayoutId id="2147491235" r:id="rId8"/>
    <p:sldLayoutId id="2147491236" r:id="rId9"/>
    <p:sldLayoutId id="2147491237" r:id="rId10"/>
    <p:sldLayoutId id="214749123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5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zhou\AppData\Roaming\Tencent\Users\2316099698\QQ\WinTemp\RichOle\5WD9%609CTPMSWFDNP4%25V$%25A6.png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slideLayout" Target="../slideLayouts/slideLayout9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5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5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5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5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slideLayout" Target="../slideLayouts/slideLayout95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slideLayout" Target="../slideLayouts/slideLayout95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5.xml"/><Relationship Id="rId6" Type="http://schemas.openxmlformats.org/officeDocument/2006/relationships/image" Target="file:///C:\Users\zhou\AppData\Roaming\Tencent\Users\2316099698\QQ\WinTemp\RichOle\@S%5bGRS9EA4~D3U6@02%7bR895.png" TargetMode="External"/><Relationship Id="rId5" Type="http://schemas.openxmlformats.org/officeDocument/2006/relationships/image" Target="../media/image6.png"/><Relationship Id="rId4" Type="http://schemas.openxmlformats.org/officeDocument/2006/relationships/image" Target="file:///C:\Users\zhou\AppData\Roaming\Tencent\Users\2316099698\QQ\WinTemp\RichOle\DMMVI~3O8GIPGRP7PS%25H%7bAB.png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5.xml"/><Relationship Id="rId5" Type="http://schemas.openxmlformats.org/officeDocument/2006/relationships/image" Target="../media/image9.jpeg"/><Relationship Id="rId4" Type="http://schemas.openxmlformats.org/officeDocument/2006/relationships/image" Target="file:///C:\Users\zhou\AppData\Roaming\Tencent\Users\2316099698\QQ\WinTemp\RichOle\OO9V74G)5QRMX%7b6W(_VSDR6.p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7"/>
          <p:cNvSpPr>
            <a:spLocks noChangeArrowheads="1"/>
          </p:cNvSpPr>
          <p:nvPr/>
        </p:nvSpPr>
        <p:spPr bwMode="auto">
          <a:xfrm>
            <a:off x="0" y="3714750"/>
            <a:ext cx="9144000" cy="1500188"/>
          </a:xfrm>
          <a:prstGeom prst="rect">
            <a:avLst/>
          </a:prstGeom>
          <a:solidFill>
            <a:srgbClr val="FFFFFF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chemeClr val="bg1"/>
              </a:solidFill>
              <a:latin typeface="宋体" charset="-122"/>
              <a:sym typeface="宋体" charset="-122"/>
            </a:endParaRPr>
          </a:p>
        </p:txBody>
      </p:sp>
      <p:cxnSp>
        <p:nvCxnSpPr>
          <p:cNvPr id="16387" name="直接连接符 8"/>
          <p:cNvCxnSpPr>
            <a:cxnSpLocks noChangeShapeType="1"/>
          </p:cNvCxnSpPr>
          <p:nvPr/>
        </p:nvCxnSpPr>
        <p:spPr bwMode="auto">
          <a:xfrm>
            <a:off x="-26988" y="1901825"/>
            <a:ext cx="9115426" cy="0"/>
          </a:xfrm>
          <a:prstGeom prst="line">
            <a:avLst/>
          </a:prstGeom>
          <a:noFill/>
          <a:ln w="3175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388" name="矩形 9"/>
          <p:cNvSpPr>
            <a:spLocks noChangeArrowheads="1"/>
          </p:cNvSpPr>
          <p:nvPr/>
        </p:nvSpPr>
        <p:spPr bwMode="auto">
          <a:xfrm>
            <a:off x="1588" y="1306513"/>
            <a:ext cx="9142412" cy="450850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63500" dist="38100" dir="2700000" algn="ctr" rotWithShape="0">
              <a:srgbClr val="000000">
                <a:alpha val="3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760000"/>
              </a:solidFill>
              <a:latin typeface="Calibri" charset="0"/>
            </a:endParaRPr>
          </a:p>
        </p:txBody>
      </p:sp>
      <p:sp>
        <p:nvSpPr>
          <p:cNvPr id="16389" name="标题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15925" y="598488"/>
            <a:ext cx="8229600" cy="407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z="2400" b="1" dirty="0">
                <a:solidFill>
                  <a:srgbClr val="C00000"/>
                </a:solidFill>
                <a:latin typeface="华文中宋" charset="-122"/>
                <a:ea typeface="华文中宋" charset="-122"/>
              </a:rPr>
              <a:t>佛山</a:t>
            </a:r>
            <a:r>
              <a:rPr lang="zh-CN" altLang="en-US" sz="2400" b="1" dirty="0" smtClean="0">
                <a:solidFill>
                  <a:srgbClr val="C00000"/>
                </a:solidFill>
                <a:latin typeface="华文中宋" charset="-122"/>
                <a:ea typeface="华文中宋" charset="-122"/>
              </a:rPr>
              <a:t>市南海区教师信息技术应用能力提升工程培训项目</a:t>
            </a:r>
            <a:endParaRPr lang="zh-CN" altLang="en-US" sz="2400" b="1" dirty="0">
              <a:solidFill>
                <a:srgbClr val="C00000"/>
              </a:solidFill>
              <a:latin typeface="华文中宋" charset="-122"/>
              <a:ea typeface="华文中宋" charset="-122"/>
            </a:endParaRPr>
          </a:p>
        </p:txBody>
      </p:sp>
      <p:cxnSp>
        <p:nvCxnSpPr>
          <p:cNvPr id="16390" name="直接连接符 14"/>
          <p:cNvCxnSpPr>
            <a:cxnSpLocks noChangeShapeType="1"/>
          </p:cNvCxnSpPr>
          <p:nvPr/>
        </p:nvCxnSpPr>
        <p:spPr bwMode="auto">
          <a:xfrm>
            <a:off x="0" y="1901825"/>
            <a:ext cx="9115425" cy="0"/>
          </a:xfrm>
          <a:prstGeom prst="line">
            <a:avLst/>
          </a:prstGeom>
          <a:noFill/>
          <a:ln w="3175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391" name="TextBox 20"/>
          <p:cNvSpPr txBox="1">
            <a:spLocks noChangeArrowheads="1"/>
          </p:cNvSpPr>
          <p:nvPr/>
        </p:nvSpPr>
        <p:spPr bwMode="auto">
          <a:xfrm>
            <a:off x="3923928" y="4628044"/>
            <a:ext cx="150817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en-US" altLang="zh-CN" b="1" dirty="0" smtClean="0">
                <a:latin typeface="方正姚体" charset="0"/>
                <a:ea typeface="方正姚体" charset="0"/>
              </a:rPr>
              <a:t>2017</a:t>
            </a:r>
            <a:r>
              <a:rPr lang="zh-CN" altLang="en-US" b="1" dirty="0" smtClean="0">
                <a:latin typeface="方正姚体" charset="0"/>
                <a:ea typeface="方正姚体" charset="0"/>
              </a:rPr>
              <a:t>年</a:t>
            </a:r>
            <a:r>
              <a:rPr lang="en-US" altLang="zh-CN" b="1" dirty="0">
                <a:latin typeface="方正姚体" charset="0"/>
                <a:ea typeface="方正姚体" charset="0"/>
              </a:rPr>
              <a:t>4</a:t>
            </a:r>
            <a:r>
              <a:rPr lang="zh-CN" altLang="en-US" b="1" dirty="0" smtClean="0">
                <a:latin typeface="方正姚体" charset="0"/>
                <a:ea typeface="方正姚体" charset="0"/>
              </a:rPr>
              <a:t>月</a:t>
            </a:r>
            <a:endParaRPr lang="zh-CN" altLang="en-US" b="1" dirty="0">
              <a:latin typeface="方正姚体" charset="0"/>
              <a:ea typeface="方正姚体" charset="0"/>
            </a:endParaRPr>
          </a:p>
        </p:txBody>
      </p:sp>
      <p:cxnSp>
        <p:nvCxnSpPr>
          <p:cNvPr id="16393" name="直接连接符 21"/>
          <p:cNvCxnSpPr>
            <a:cxnSpLocks noChangeShapeType="1"/>
          </p:cNvCxnSpPr>
          <p:nvPr/>
        </p:nvCxnSpPr>
        <p:spPr bwMode="auto">
          <a:xfrm rot="10800000" flipH="1">
            <a:off x="-26988" y="3939902"/>
            <a:ext cx="9170988" cy="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394" name="矩形 23"/>
          <p:cNvSpPr>
            <a:spLocks noChangeArrowheads="1"/>
          </p:cNvSpPr>
          <p:nvPr/>
        </p:nvSpPr>
        <p:spPr bwMode="auto">
          <a:xfrm>
            <a:off x="-14288" y="4031977"/>
            <a:ext cx="9142413" cy="36512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63500" dist="38100" dir="2700000" algn="ctr" rotWithShape="0">
              <a:srgbClr val="000000">
                <a:alpha val="3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760000"/>
              </a:solidFill>
              <a:latin typeface="Calibri" charset="0"/>
            </a:endParaRPr>
          </a:p>
        </p:txBody>
      </p:sp>
      <p:sp>
        <p:nvSpPr>
          <p:cNvPr id="33" name="TextBox 20"/>
          <p:cNvSpPr txBox="1">
            <a:spLocks noChangeArrowheads="1"/>
          </p:cNvSpPr>
          <p:nvPr/>
        </p:nvSpPr>
        <p:spPr bwMode="auto">
          <a:xfrm>
            <a:off x="2555776" y="4227934"/>
            <a:ext cx="474436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b="1" dirty="0">
                <a:latin typeface="方正姚体" charset="0"/>
                <a:ea typeface="方正姚体" charset="0"/>
              </a:rPr>
              <a:t>北京师范大学继续教育与教师培训学院</a:t>
            </a:r>
            <a:endParaRPr lang="en-US" altLang="zh-CN" b="1" dirty="0">
              <a:latin typeface="方正姚体" charset="0"/>
              <a:ea typeface="方正姚体" charset="0"/>
            </a:endParaRPr>
          </a:p>
        </p:txBody>
      </p:sp>
      <p:sp>
        <p:nvSpPr>
          <p:cNvPr id="15" name="标题 2"/>
          <p:cNvSpPr txBox="1">
            <a:spLocks noChangeArrowheads="1"/>
          </p:cNvSpPr>
          <p:nvPr/>
        </p:nvSpPr>
        <p:spPr bwMode="auto">
          <a:xfrm>
            <a:off x="323528" y="2518568"/>
            <a:ext cx="8229600" cy="407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b="1" kern="0" dirty="0">
                <a:solidFill>
                  <a:srgbClr val="C00000"/>
                </a:solidFill>
                <a:latin typeface="华文中宋" charset="-122"/>
                <a:ea typeface="华文中宋" charset="-122"/>
              </a:rPr>
              <a:t>网络</a:t>
            </a:r>
            <a:r>
              <a:rPr lang="zh-CN" altLang="en-US" sz="4000" b="1" kern="0" dirty="0" smtClean="0">
                <a:solidFill>
                  <a:srgbClr val="C00000"/>
                </a:solidFill>
                <a:latin typeface="华文中宋" charset="-122"/>
                <a:ea typeface="华文中宋" charset="-122"/>
              </a:rPr>
              <a:t>研修中期阶段工作指导</a:t>
            </a:r>
            <a:endParaRPr lang="zh-CN" altLang="en-US" sz="4000" b="1" kern="0" dirty="0">
              <a:solidFill>
                <a:srgbClr val="C00000"/>
              </a:solidFill>
              <a:latin typeface="华文中宋" charset="-122"/>
              <a:ea typeface="华文中宋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54999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矩形 3"/>
          <p:cNvSpPr>
            <a:spLocks noChangeArrowheads="1"/>
          </p:cNvSpPr>
          <p:nvPr/>
        </p:nvSpPr>
        <p:spPr bwMode="auto">
          <a:xfrm>
            <a:off x="250825" y="195263"/>
            <a:ext cx="55451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指导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教师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平台操作</a:t>
            </a:r>
            <a:r>
              <a:rPr lang="en-US" altLang="zh-CN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-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退回作业（研修成果）</a:t>
            </a:r>
            <a:endParaRPr lang="zh-CN" altLang="en-US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正中黑简体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114220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2215" y="765216"/>
            <a:ext cx="69034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zh-CN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若学员提交的作业或者研修成果有误，在没有评分的情况下，可以给学员重新答题的机会，点击“重新答题”，输入内容，点击“确定”即可。学员可重新答题。</a:t>
            </a:r>
          </a:p>
        </p:txBody>
      </p:sp>
      <p:pic>
        <p:nvPicPr>
          <p:cNvPr id="5123" name="图片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628" y="1411547"/>
            <a:ext cx="527685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520"/>
          <p:cNvSpPr>
            <a:spLocks noChangeArrowheads="1"/>
          </p:cNvSpPr>
          <p:nvPr/>
        </p:nvSpPr>
        <p:spPr bwMode="auto">
          <a:xfrm>
            <a:off x="6239718" y="2333044"/>
            <a:ext cx="457200" cy="15557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rgbClr val="FF0000"/>
            </a:solidFill>
            <a:miter lim="2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ular Callout 521"/>
          <p:cNvSpPr>
            <a:spLocks noChangeArrowheads="1"/>
          </p:cNvSpPr>
          <p:nvPr/>
        </p:nvSpPr>
        <p:spPr bwMode="auto">
          <a:xfrm>
            <a:off x="6239718" y="2898797"/>
            <a:ext cx="1644650" cy="693738"/>
          </a:xfrm>
          <a:prstGeom prst="wedgeRectCallout">
            <a:avLst>
              <a:gd name="adj1" fmla="val 10889"/>
              <a:gd name="adj2" fmla="val -105810"/>
            </a:avLst>
          </a:prstGeom>
          <a:solidFill>
            <a:srgbClr val="FFFFFF"/>
          </a:solidFill>
          <a:ln w="9525">
            <a:solidFill>
              <a:srgbClr val="FF0000"/>
            </a:solidFill>
            <a:miter lim="2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点击“重新答题”学员可编辑修改已提交但未评分的作业或者研修成果。</a:t>
            </a:r>
            <a:endParaRPr kumimoji="0" lang="zh-CN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0" y="2514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" name="Rectangle 12"/>
          <p:cNvSpPr>
            <a:spLocks noChangeArrowheads="1"/>
          </p:cNvSpPr>
          <p:nvPr/>
        </p:nvSpPr>
        <p:spPr bwMode="auto">
          <a:xfrm>
            <a:off x="0" y="46101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6" name="图片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971800"/>
            <a:ext cx="4867275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ectangular Callout 522"/>
          <p:cNvSpPr>
            <a:spLocks noChangeArrowheads="1"/>
          </p:cNvSpPr>
          <p:nvPr/>
        </p:nvSpPr>
        <p:spPr bwMode="auto">
          <a:xfrm>
            <a:off x="1403648" y="3796644"/>
            <a:ext cx="1250950" cy="501650"/>
          </a:xfrm>
          <a:prstGeom prst="wedgeRectCallout">
            <a:avLst>
              <a:gd name="adj1" fmla="val -81810"/>
              <a:gd name="adj2" fmla="val -16287"/>
            </a:avLst>
          </a:prstGeom>
          <a:solidFill>
            <a:srgbClr val="FFFFFF"/>
          </a:solidFill>
          <a:ln w="9525">
            <a:solidFill>
              <a:srgbClr val="FF0000"/>
            </a:solidFill>
            <a:miter lim="2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输入说明，点击“确认”提交。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" name="下箭头 27"/>
          <p:cNvSpPr/>
          <p:nvPr/>
        </p:nvSpPr>
        <p:spPr bwMode="auto">
          <a:xfrm>
            <a:off x="3958176" y="2780507"/>
            <a:ext cx="249833" cy="419066"/>
          </a:xfrm>
          <a:prstGeom prst="down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8812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67544" y="715348"/>
            <a:ext cx="7632848" cy="891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048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048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指导教师（班长）可定期下载查看班级数据、学员数据，提醒学员注意学习进度。点击“教学服务”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—“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研修数据”，可以查看学员成绩、课堂数据、活动数据等，通过学员姓名、手机号可搜索单个学员学习情况，支持导出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excel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pic>
        <p:nvPicPr>
          <p:cNvPr id="3073" name="Picture 1" descr="C:\Users\zhou\AppData\Roaming\Tencent\Users\2316099698\QQ\WinTemp\RichOle\5WD9`9CTPMSWFDNP4%V$%A6.pn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7" y="1563638"/>
            <a:ext cx="5457825" cy="328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3"/>
          <p:cNvSpPr>
            <a:spLocks noChangeArrowheads="1"/>
          </p:cNvSpPr>
          <p:nvPr/>
        </p:nvSpPr>
        <p:spPr bwMode="auto">
          <a:xfrm>
            <a:off x="250825" y="195263"/>
            <a:ext cx="55451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指导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教师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平台操作</a:t>
            </a:r>
            <a:r>
              <a:rPr lang="en-US" altLang="zh-CN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-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查看学情（数据统计）</a:t>
            </a:r>
            <a:endParaRPr lang="zh-CN" altLang="en-US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正中黑简体"/>
            </a:endParaRPr>
          </a:p>
        </p:txBody>
      </p:sp>
    </p:spTree>
    <p:extLst>
      <p:ext uri="{BB962C8B-B14F-4D97-AF65-F5344CB8AC3E}">
        <p14:creationId xmlns:p14="http://schemas.microsoft.com/office/powerpoint/2010/main" val="3457062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2055813" y="1608535"/>
            <a:ext cx="1471612" cy="1471613"/>
          </a:xfrm>
          <a:prstGeom prst="ellipse">
            <a:avLst/>
          </a:prstGeom>
          <a:noFill/>
          <a:ln w="38100">
            <a:solidFill>
              <a:srgbClr val="C4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/>
          <a:p>
            <a:pPr eaLnBrk="1" hangingPunct="1">
              <a:lnSpc>
                <a:spcPct val="90000"/>
              </a:lnSpc>
              <a:spcBef>
                <a:spcPts val="1000"/>
              </a:spcBef>
            </a:pPr>
            <a:r>
              <a:rPr lang="en-US" altLang="zh-CN" sz="72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askerville Old Face" pitchFamily="18" charset="0"/>
                <a:ea typeface="微软雅黑" pitchFamily="34" charset="-122"/>
              </a:rPr>
              <a:t>03</a:t>
            </a:r>
            <a:endParaRPr lang="zh-CN" altLang="en-US" sz="72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Baskerville Old Face" pitchFamily="18" charset="0"/>
              <a:ea typeface="微软雅黑" pitchFamily="3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2"/>
            </p:custDataLst>
          </p:nvPr>
        </p:nvCxnSpPr>
        <p:spPr>
          <a:xfrm>
            <a:off x="3670300" y="2557859"/>
            <a:ext cx="4711700" cy="7939"/>
          </a:xfrm>
          <a:prstGeom prst="line">
            <a:avLst/>
          </a:prstGeom>
          <a:ln w="19050">
            <a:solidFill>
              <a:srgbClr val="C4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占位符 22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1698627" y="1419622"/>
            <a:ext cx="765175" cy="766763"/>
          </a:xfrm>
          <a:prstGeom prst="ellipse">
            <a:avLst/>
          </a:prstGeom>
          <a:solidFill>
            <a:srgbClr val="F03306">
              <a:alpha val="85881"/>
            </a:srgbClr>
          </a:solidFill>
          <a:ln>
            <a:noFill/>
          </a:ln>
        </p:spPr>
        <p:txBody>
          <a:bodyPr lIns="0" tIns="0" rIns="0" bIns="0" anchor="ctr"/>
          <a:lstStyle/>
          <a:p>
            <a:pPr algn="ctr" eaLnBrk="1" hangingPunct="1">
              <a:lnSpc>
                <a:spcPct val="90000"/>
              </a:lnSpc>
              <a:spcBef>
                <a:spcPts val="1000"/>
              </a:spcBef>
            </a:pPr>
            <a:r>
              <a:rPr lang="en-US" altLang="zh-CN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askerville Old Face" pitchFamily="18" charset="0"/>
                <a:ea typeface="微软雅黑" pitchFamily="34" charset="-122"/>
              </a:rPr>
              <a:t>Part</a:t>
            </a:r>
            <a:endParaRPr lang="zh-CN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askerville Old Face" pitchFamily="18" charset="0"/>
              <a:ea typeface="微软雅黑" pitchFamily="34" charset="-122"/>
            </a:endParaRPr>
          </a:p>
        </p:txBody>
      </p:sp>
      <p:sp>
        <p:nvSpPr>
          <p:cNvPr id="5" name="任意多边形 4"/>
          <p:cNvSpPr/>
          <p:nvPr>
            <p:custDataLst>
              <p:tags r:id="rId4"/>
            </p:custDataLst>
          </p:nvPr>
        </p:nvSpPr>
        <p:spPr>
          <a:xfrm>
            <a:off x="1898650" y="2565797"/>
            <a:ext cx="1765300" cy="677863"/>
          </a:xfrm>
          <a:custGeom>
            <a:avLst/>
            <a:gdLst>
              <a:gd name="connsiteX0" fmla="*/ 0 w 1807014"/>
              <a:gd name="connsiteY0" fmla="*/ 0 h 693278"/>
              <a:gd name="connsiteX1" fmla="*/ 1807014 w 1807014"/>
              <a:gd name="connsiteY1" fmla="*/ 0 h 693278"/>
              <a:gd name="connsiteX2" fmla="*/ 1770122 w 1807014"/>
              <a:gd name="connsiteY2" fmla="*/ 118847 h 693278"/>
              <a:gd name="connsiteX3" fmla="*/ 903507 w 1807014"/>
              <a:gd name="connsiteY3" fmla="*/ 693278 h 693278"/>
              <a:gd name="connsiteX4" fmla="*/ 36892 w 1807014"/>
              <a:gd name="connsiteY4" fmla="*/ 118847 h 693278"/>
              <a:gd name="connsiteX0" fmla="*/ 1807014 w 1898454"/>
              <a:gd name="connsiteY0" fmla="*/ 0 h 693278"/>
              <a:gd name="connsiteX1" fmla="*/ 1770122 w 1898454"/>
              <a:gd name="connsiteY1" fmla="*/ 118847 h 693278"/>
              <a:gd name="connsiteX2" fmla="*/ 903507 w 1898454"/>
              <a:gd name="connsiteY2" fmla="*/ 693278 h 693278"/>
              <a:gd name="connsiteX3" fmla="*/ 36892 w 1898454"/>
              <a:gd name="connsiteY3" fmla="*/ 118847 h 693278"/>
              <a:gd name="connsiteX4" fmla="*/ 0 w 1898454"/>
              <a:gd name="connsiteY4" fmla="*/ 0 h 693278"/>
              <a:gd name="connsiteX5" fmla="*/ 1898454 w 1898454"/>
              <a:gd name="connsiteY5" fmla="*/ 91440 h 693278"/>
              <a:gd name="connsiteX0" fmla="*/ 1807014 w 1807014"/>
              <a:gd name="connsiteY0" fmla="*/ 0 h 693278"/>
              <a:gd name="connsiteX1" fmla="*/ 1770122 w 1807014"/>
              <a:gd name="connsiteY1" fmla="*/ 118847 h 693278"/>
              <a:gd name="connsiteX2" fmla="*/ 903507 w 1807014"/>
              <a:gd name="connsiteY2" fmla="*/ 693278 h 693278"/>
              <a:gd name="connsiteX3" fmla="*/ 36892 w 1807014"/>
              <a:gd name="connsiteY3" fmla="*/ 118847 h 693278"/>
              <a:gd name="connsiteX4" fmla="*/ 0 w 1807014"/>
              <a:gd name="connsiteY4" fmla="*/ 0 h 693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7014" h="693278">
                <a:moveTo>
                  <a:pt x="1807014" y="0"/>
                </a:moveTo>
                <a:lnTo>
                  <a:pt x="1770122" y="118847"/>
                </a:lnTo>
                <a:cubicBezTo>
                  <a:pt x="1627342" y="456416"/>
                  <a:pt x="1293086" y="693278"/>
                  <a:pt x="903507" y="693278"/>
                </a:cubicBezTo>
                <a:cubicBezTo>
                  <a:pt x="513929" y="693278"/>
                  <a:pt x="179672" y="456416"/>
                  <a:pt x="36892" y="118847"/>
                </a:cubicBezTo>
                <a:lnTo>
                  <a:pt x="0" y="0"/>
                </a:lnTo>
              </a:path>
            </a:pathLst>
          </a:custGeom>
          <a:noFill/>
          <a:ln w="19050">
            <a:solidFill>
              <a:srgbClr val="C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6" name="直接连接符 5"/>
          <p:cNvCxnSpPr/>
          <p:nvPr>
            <p:custDataLst>
              <p:tags r:id="rId5"/>
            </p:custDataLst>
          </p:nvPr>
        </p:nvCxnSpPr>
        <p:spPr>
          <a:xfrm>
            <a:off x="7940" y="2567384"/>
            <a:ext cx="1900237" cy="0"/>
          </a:xfrm>
          <a:prstGeom prst="line">
            <a:avLst/>
          </a:prstGeom>
          <a:ln w="19050">
            <a:solidFill>
              <a:srgbClr val="C4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5"/>
          <p:cNvSpPr txBox="1">
            <a:spLocks/>
          </p:cNvSpPr>
          <p:nvPr>
            <p:custDataLst>
              <p:tags r:id="rId6"/>
            </p:custDataLst>
          </p:nvPr>
        </p:nvSpPr>
        <p:spPr bwMode="auto">
          <a:xfrm>
            <a:off x="3670302" y="1802210"/>
            <a:ext cx="4786313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000">
                <a:solidFill>
                  <a:srgbClr val="7F7F7F"/>
                </a:solidFill>
                <a:latin typeface="Arial" charset="0"/>
                <a:ea typeface="幼圆" pitchFamily="49" charset="-122"/>
              </a:defRPr>
            </a:lvl1pPr>
            <a:lvl2pPr marL="742950">
              <a:defRPr sz="1600">
                <a:solidFill>
                  <a:srgbClr val="7F7F7F"/>
                </a:solidFill>
                <a:latin typeface="Arial" charset="0"/>
                <a:ea typeface="幼圆" pitchFamily="49" charset="-122"/>
              </a:defRPr>
            </a:lvl2pPr>
            <a:lvl3pPr>
              <a:defRPr sz="1600">
                <a:solidFill>
                  <a:schemeClr val="bg2"/>
                </a:solidFill>
                <a:latin typeface="Arial" charset="0"/>
                <a:ea typeface="幼圆" pitchFamily="49" charset="-122"/>
              </a:defRPr>
            </a:lvl3pPr>
            <a:lvl4pPr>
              <a:defRPr sz="1400">
                <a:solidFill>
                  <a:schemeClr val="bg2"/>
                </a:solidFill>
                <a:latin typeface="Arial" charset="0"/>
                <a:ea typeface="幼圆" pitchFamily="49" charset="-122"/>
              </a:defRPr>
            </a:lvl4pPr>
            <a:lvl5pPr>
              <a:defRPr sz="1400">
                <a:solidFill>
                  <a:schemeClr val="bg2"/>
                </a:solidFill>
                <a:latin typeface="Arial" charset="0"/>
                <a:ea typeface="幼圆" pitchFamily="49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bg2"/>
                </a:solidFill>
                <a:latin typeface="Arial" charset="0"/>
                <a:ea typeface="幼圆" pitchFamily="49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bg2"/>
                </a:solidFill>
                <a:latin typeface="Arial" charset="0"/>
                <a:ea typeface="幼圆" pitchFamily="49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bg2"/>
                </a:solidFill>
                <a:latin typeface="Arial" charset="0"/>
                <a:ea typeface="幼圆" pitchFamily="49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bg2"/>
                </a:solidFill>
                <a:latin typeface="Arial" charset="0"/>
                <a:ea typeface="幼圆" pitchFamily="49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3600" b="1" dirty="0" smtClean="0">
                <a:solidFill>
                  <a:srgbClr val="4B4B4B"/>
                </a:solidFill>
                <a:latin typeface="Arial Black" pitchFamily="34" charset="0"/>
                <a:ea typeface="微软雅黑" pitchFamily="34" charset="-122"/>
              </a:rPr>
              <a:t>学员研修计划</a:t>
            </a:r>
            <a:endParaRPr lang="zh-CN" altLang="en-US" sz="3600" b="1" dirty="0">
              <a:solidFill>
                <a:srgbClr val="83B40D"/>
              </a:solidFill>
              <a:latin typeface="Arial Black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00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矩形 3"/>
          <p:cNvSpPr>
            <a:spLocks noChangeArrowheads="1"/>
          </p:cNvSpPr>
          <p:nvPr/>
        </p:nvSpPr>
        <p:spPr bwMode="auto">
          <a:xfrm>
            <a:off x="250825" y="195263"/>
            <a:ext cx="55451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工作计划</a:t>
            </a:r>
            <a:endParaRPr lang="zh-CN" altLang="en-US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正中黑简体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5267973"/>
              </p:ext>
            </p:extLst>
          </p:nvPr>
        </p:nvGraphicFramePr>
        <p:xfrm>
          <a:off x="1115617" y="1707654"/>
          <a:ext cx="6912767" cy="1884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1045"/>
                <a:gridCol w="1625463"/>
                <a:gridCol w="412625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>
                          <a:latin typeface="+mj-ea"/>
                          <a:ea typeface="+mj-ea"/>
                        </a:rPr>
                        <a:t>阶段</a:t>
                      </a:r>
                      <a:endParaRPr lang="zh-CN" altLang="en-US" sz="1600" b="1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>
                          <a:latin typeface="+mj-ea"/>
                          <a:ea typeface="+mj-ea"/>
                        </a:rPr>
                        <a:t>阶段时间</a:t>
                      </a:r>
                      <a:endParaRPr lang="zh-CN" altLang="en-US" sz="1600" b="1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>
                          <a:latin typeface="+mj-ea"/>
                          <a:ea typeface="+mj-ea"/>
                        </a:rPr>
                        <a:t>阶段内容</a:t>
                      </a:r>
                      <a:endParaRPr lang="zh-CN" altLang="en-US" sz="1600" b="1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+mj-ea"/>
                          <a:ea typeface="+mj-ea"/>
                        </a:rPr>
                        <a:t>学员研修内容</a:t>
                      </a:r>
                      <a:endParaRPr lang="zh-CN" altLang="en-US" sz="1200" dirty="0"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1200" kern="100" dirty="0" smtClean="0">
                          <a:effectLst/>
                          <a:latin typeface="+mj-ea"/>
                          <a:ea typeface="+mj-ea"/>
                        </a:rPr>
                        <a:t>中期</a:t>
                      </a:r>
                    </a:p>
                    <a:p>
                      <a:pPr algn="ctr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kern="100" dirty="0" smtClean="0">
                          <a:effectLst/>
                          <a:latin typeface="+mj-ea"/>
                          <a:ea typeface="+mj-ea"/>
                        </a:rPr>
                        <a:t>2</a:t>
                      </a:r>
                      <a:r>
                        <a:rPr lang="zh-CN" altLang="zh-CN" sz="1200" kern="100" dirty="0" smtClean="0">
                          <a:effectLst/>
                          <a:latin typeface="+mj-ea"/>
                          <a:ea typeface="+mj-ea"/>
                        </a:rPr>
                        <a:t>周</a:t>
                      </a:r>
                    </a:p>
                    <a:p>
                      <a:pPr algn="ctr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1200" kern="100" dirty="0" smtClean="0">
                          <a:effectLst/>
                          <a:latin typeface="+mj-ea"/>
                          <a:ea typeface="+mj-ea"/>
                        </a:rPr>
                        <a:t>（</a:t>
                      </a:r>
                      <a:r>
                        <a:rPr lang="en-US" altLang="zh-CN" sz="1200" kern="100" dirty="0" smtClean="0">
                          <a:effectLst/>
                          <a:latin typeface="+mj-ea"/>
                          <a:ea typeface="+mj-ea"/>
                        </a:rPr>
                        <a:t>2017.4.14-2017.4.30</a:t>
                      </a:r>
                      <a:r>
                        <a:rPr lang="zh-CN" altLang="zh-CN" sz="1200" kern="100" dirty="0" smtClean="0">
                          <a:effectLst/>
                          <a:latin typeface="+mj-ea"/>
                          <a:ea typeface="+mj-ea"/>
                        </a:rPr>
                        <a:t>）</a:t>
                      </a:r>
                    </a:p>
                    <a:p>
                      <a:pPr algn="ctr"/>
                      <a:endParaRPr lang="zh-CN" altLang="en-US" sz="1200" dirty="0"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</a:pPr>
                      <a:r>
                        <a:rPr lang="en-US" altLang="zh-CN" sz="1200" kern="1200" dirty="0" smtClean="0">
                          <a:effectLst/>
                          <a:latin typeface="+mj-ea"/>
                          <a:ea typeface="+mj-ea"/>
                        </a:rPr>
                        <a:t>1.  </a:t>
                      </a:r>
                      <a:r>
                        <a:rPr lang="zh-CN" altLang="en-US" sz="1200" kern="1200" dirty="0" smtClean="0">
                          <a:effectLst/>
                          <a:latin typeface="+mj-ea"/>
                          <a:ea typeface="+mj-ea"/>
                        </a:rPr>
                        <a:t>完成能力测评及选课：完成能力测评问卷（力求真实有效），根据测评结果选择课程相应学习（并非全部学习）。</a:t>
                      </a:r>
                    </a:p>
                    <a:p>
                      <a:pPr algn="l">
                        <a:lnSpc>
                          <a:spcPts val="1600"/>
                        </a:lnSpc>
                      </a:pPr>
                      <a:r>
                        <a:rPr lang="en-US" altLang="zh-CN" sz="1200" kern="1200" dirty="0" smtClean="0">
                          <a:effectLst/>
                          <a:latin typeface="+mj-ea"/>
                          <a:ea typeface="+mj-ea"/>
                        </a:rPr>
                        <a:t>2.</a:t>
                      </a:r>
                      <a:r>
                        <a:rPr lang="zh-CN" altLang="en-US" sz="1200" kern="1200" dirty="0" smtClean="0">
                          <a:effectLst/>
                          <a:latin typeface="+mj-ea"/>
                          <a:ea typeface="+mj-ea"/>
                        </a:rPr>
                        <a:t>根据考核要求，完成学习任务：看完所选</a:t>
                      </a:r>
                      <a:r>
                        <a:rPr lang="en-US" altLang="zh-CN" sz="1200" kern="1200" dirty="0" smtClean="0">
                          <a:effectLst/>
                          <a:latin typeface="+mj-ea"/>
                          <a:ea typeface="+mj-ea"/>
                        </a:rPr>
                        <a:t>56</a:t>
                      </a:r>
                      <a:r>
                        <a:rPr lang="zh-CN" altLang="en-US" sz="1200" kern="1200" dirty="0" smtClean="0">
                          <a:effectLst/>
                          <a:latin typeface="+mj-ea"/>
                          <a:ea typeface="+mj-ea"/>
                        </a:rPr>
                        <a:t>学时课程（核心课程一定要全部看完）、参与研讨发帖数不得少于</a:t>
                      </a:r>
                      <a:r>
                        <a:rPr lang="en-US" altLang="zh-CN" sz="1200" kern="1200" dirty="0" smtClean="0">
                          <a:effectLst/>
                          <a:latin typeface="+mj-ea"/>
                          <a:ea typeface="+mj-ea"/>
                        </a:rPr>
                        <a:t>10</a:t>
                      </a:r>
                      <a:r>
                        <a:rPr lang="zh-CN" altLang="en-US" sz="1200" kern="1200" dirty="0" smtClean="0">
                          <a:effectLst/>
                          <a:latin typeface="+mj-ea"/>
                          <a:ea typeface="+mj-ea"/>
                        </a:rPr>
                        <a:t>条、完成一份作业和一份研修成果。</a:t>
                      </a:r>
                    </a:p>
                    <a:p>
                      <a:pPr algn="l">
                        <a:lnSpc>
                          <a:spcPts val="1600"/>
                        </a:lnSpc>
                      </a:pPr>
                      <a:r>
                        <a:rPr lang="en-US" altLang="zh-CN" sz="1200" kern="1200" dirty="0" smtClean="0">
                          <a:effectLst/>
                          <a:latin typeface="+mj-ea"/>
                          <a:ea typeface="+mj-ea"/>
                        </a:rPr>
                        <a:t>3.</a:t>
                      </a:r>
                      <a:r>
                        <a:rPr lang="zh-CN" altLang="en-US" sz="1200" kern="1200" dirty="0" smtClean="0">
                          <a:effectLst/>
                          <a:latin typeface="+mj-ea"/>
                          <a:ea typeface="+mj-ea"/>
                        </a:rPr>
                        <a:t>参与班级交流学习：积极参加指导教师（班长）及同班教师发起的班级研讨，避免水帖。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9721671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矩形 3"/>
          <p:cNvSpPr>
            <a:spLocks noChangeArrowheads="1"/>
          </p:cNvSpPr>
          <p:nvPr/>
        </p:nvSpPr>
        <p:spPr bwMode="auto">
          <a:xfrm>
            <a:off x="250825" y="195263"/>
            <a:ext cx="55451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学员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平台操作</a:t>
            </a:r>
            <a:r>
              <a:rPr lang="en-US" altLang="zh-CN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-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进入学习</a:t>
            </a:r>
            <a:endParaRPr lang="zh-CN" altLang="en-US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正中黑简体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114220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0" y="2514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" name="Rectangle 12"/>
          <p:cNvSpPr>
            <a:spLocks noChangeArrowheads="1"/>
          </p:cNvSpPr>
          <p:nvPr/>
        </p:nvSpPr>
        <p:spPr bwMode="auto">
          <a:xfrm>
            <a:off x="0" y="46101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146" name="图片 1" descr="XP%PZ4B0B72P4OK~K2KOEF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078707"/>
            <a:ext cx="5486400" cy="258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12"/>
          <p:cNvSpPr>
            <a:spLocks noChangeArrowheads="1"/>
          </p:cNvSpPr>
          <p:nvPr/>
        </p:nvSpPr>
        <p:spPr bwMode="auto">
          <a:xfrm>
            <a:off x="5555138" y="3472180"/>
            <a:ext cx="1753166" cy="511175"/>
          </a:xfrm>
          <a:prstGeom prst="wedgeRectCallout">
            <a:avLst>
              <a:gd name="adj1" fmla="val 11065"/>
              <a:gd name="adj2" fmla="val -140051"/>
            </a:avLst>
          </a:prstGeom>
          <a:solidFill>
            <a:srgbClr val="EEECE1"/>
          </a:solidFill>
          <a:ln w="9525">
            <a:solidFill>
              <a:srgbClr val="FF0000"/>
            </a:solidFill>
            <a:miter lim="2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点此“进入学习”进入项目班级首页。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自选图形 72"/>
          <p:cNvSpPr>
            <a:spLocks noChangeArrowheads="1"/>
          </p:cNvSpPr>
          <p:nvPr/>
        </p:nvSpPr>
        <p:spPr bwMode="auto">
          <a:xfrm>
            <a:off x="2339975" y="9423400"/>
            <a:ext cx="1085850" cy="331788"/>
          </a:xfrm>
          <a:prstGeom prst="wedgeRectCallout">
            <a:avLst>
              <a:gd name="adj1" fmla="val -78653"/>
              <a:gd name="adj2" fmla="val 24380"/>
            </a:avLst>
          </a:prstGeom>
          <a:solidFill>
            <a:srgbClr val="EEECE1"/>
          </a:solidFill>
          <a:ln w="9525">
            <a:solidFill>
              <a:srgbClr val="FF0000"/>
            </a:solidFill>
            <a:miter lim="2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点此完成注册。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395536" y="628884"/>
            <a:ext cx="8125366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zh-CN" sz="1200" dirty="0"/>
              <a:t>打开浏览器，输入网址</a:t>
            </a:r>
            <a:r>
              <a:rPr lang="en-US" altLang="zh-CN" sz="1200" dirty="0"/>
              <a:t>http://info.gdjsgl.com.cn/</a:t>
            </a:r>
            <a:r>
              <a:rPr lang="zh-CN" altLang="zh-CN" sz="1200" dirty="0"/>
              <a:t>进入广东省中小学教师信息技术应用能力提升工程公服</a:t>
            </a:r>
            <a:r>
              <a:rPr lang="zh-CN" altLang="zh-CN" sz="1200" dirty="0" smtClean="0"/>
              <a:t>平台。</a:t>
            </a:r>
            <a:r>
              <a:rPr lang="zh-CN" altLang="zh-CN" sz="1200" dirty="0"/>
              <a:t>在登录框输入用户名和密码，点击登录进入“个人中心”。在个人中心完成测评、选课，然后学习跳转进入到学习平台</a:t>
            </a:r>
            <a:r>
              <a:rPr lang="zh-CN" altLang="zh-CN" sz="1200" dirty="0" smtClean="0"/>
              <a:t>。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跳转成功后，学习中心页面会显示学员已完成和正在进行的培训项目。点击“进入学习”（图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），即可进入项目“班级首页”。</a:t>
            </a:r>
            <a:r>
              <a:rPr lang="zh-CN" altLang="en-US" sz="12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无需“使用学习卡”，如出现“</a:t>
            </a:r>
            <a:r>
              <a:rPr lang="en-US" altLang="zh-CN" sz="12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404</a:t>
            </a:r>
            <a:r>
              <a:rPr lang="zh-CN" altLang="en-US" sz="12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”，请拨打客服热线</a:t>
            </a:r>
            <a:r>
              <a:rPr lang="en-US" altLang="zh-CN" sz="12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4006230170</a:t>
            </a:r>
            <a:r>
              <a:rPr lang="zh-CN" altLang="en-US" sz="12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475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矩形 3"/>
          <p:cNvSpPr>
            <a:spLocks noChangeArrowheads="1"/>
          </p:cNvSpPr>
          <p:nvPr/>
        </p:nvSpPr>
        <p:spPr bwMode="auto">
          <a:xfrm>
            <a:off x="250825" y="195263"/>
            <a:ext cx="55451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学员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平台操作</a:t>
            </a:r>
            <a:r>
              <a:rPr lang="en-US" altLang="zh-CN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-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熟悉方案计划</a:t>
            </a:r>
            <a:endParaRPr lang="zh-CN" altLang="en-US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正中黑简体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114220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" name="Rectangle 12"/>
          <p:cNvSpPr>
            <a:spLocks noChangeArrowheads="1"/>
          </p:cNvSpPr>
          <p:nvPr/>
        </p:nvSpPr>
        <p:spPr bwMode="auto">
          <a:xfrm>
            <a:off x="0" y="46101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自选图形 72"/>
          <p:cNvSpPr>
            <a:spLocks noChangeArrowheads="1"/>
          </p:cNvSpPr>
          <p:nvPr/>
        </p:nvSpPr>
        <p:spPr bwMode="auto">
          <a:xfrm>
            <a:off x="2339975" y="9423400"/>
            <a:ext cx="1085850" cy="331788"/>
          </a:xfrm>
          <a:prstGeom prst="wedgeRectCallout">
            <a:avLst>
              <a:gd name="adj1" fmla="val -78653"/>
              <a:gd name="adj2" fmla="val 24380"/>
            </a:avLst>
          </a:prstGeom>
          <a:solidFill>
            <a:srgbClr val="EEECE1"/>
          </a:solidFill>
          <a:ln w="9525">
            <a:solidFill>
              <a:srgbClr val="FF0000"/>
            </a:solidFill>
            <a:miter lim="2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点此完成注册。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153730" y="557668"/>
            <a:ext cx="8528311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4800">
              <a:lnSpc>
                <a:spcPct val="150000"/>
              </a:lnSpc>
            </a:pP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进入班级首页后（图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3-1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），查看方案计划、公告通知等学习要素。点击方案计划可查看自己所参加项目班级的培训学习计划。</a:t>
            </a:r>
            <a:r>
              <a:rPr lang="zh-CN" altLang="zh-CN" sz="1200" dirty="0"/>
              <a:t>本次培训的所有考核均在“我的学习”</a:t>
            </a:r>
            <a:r>
              <a:rPr lang="zh-CN" altLang="zh-CN" sz="1200" dirty="0" smtClean="0"/>
              <a:t>里</a:t>
            </a:r>
            <a:r>
              <a:rPr lang="zh-CN" altLang="en-US" sz="1200" dirty="0" smtClean="0"/>
              <a:t>。</a:t>
            </a: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1249600"/>
            <a:ext cx="4536504" cy="221536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683" y="3137055"/>
            <a:ext cx="5221014" cy="1930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780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矩形 3"/>
          <p:cNvSpPr>
            <a:spLocks noChangeArrowheads="1"/>
          </p:cNvSpPr>
          <p:nvPr/>
        </p:nvSpPr>
        <p:spPr bwMode="auto">
          <a:xfrm>
            <a:off x="250825" y="195263"/>
            <a:ext cx="55451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学员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平台操作</a:t>
            </a:r>
            <a:r>
              <a:rPr lang="en-US" altLang="zh-CN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-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观看课程</a:t>
            </a:r>
            <a:endParaRPr lang="zh-CN" altLang="en-US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正中黑简体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114220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0" y="2514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自选图形 72"/>
          <p:cNvSpPr>
            <a:spLocks noChangeArrowheads="1"/>
          </p:cNvSpPr>
          <p:nvPr/>
        </p:nvSpPr>
        <p:spPr bwMode="auto">
          <a:xfrm>
            <a:off x="2339975" y="9423400"/>
            <a:ext cx="1085850" cy="331788"/>
          </a:xfrm>
          <a:prstGeom prst="wedgeRectCallout">
            <a:avLst>
              <a:gd name="adj1" fmla="val -78653"/>
              <a:gd name="adj2" fmla="val 24380"/>
            </a:avLst>
          </a:prstGeom>
          <a:solidFill>
            <a:srgbClr val="EEECE1"/>
          </a:solidFill>
          <a:ln w="9525">
            <a:solidFill>
              <a:srgbClr val="FF0000"/>
            </a:solidFill>
            <a:miter lim="2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点此完成注册。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193" name="图片 9" descr="0}_VZ0D3F016M[EP${8_T{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97" y="1574253"/>
            <a:ext cx="4365983" cy="2797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traight Connector 52"/>
          <p:cNvSpPr>
            <a:spLocks noChangeShapeType="1"/>
          </p:cNvSpPr>
          <p:nvPr/>
        </p:nvSpPr>
        <p:spPr bwMode="auto">
          <a:xfrm flipV="1">
            <a:off x="3707904" y="4001125"/>
            <a:ext cx="476250" cy="236538"/>
          </a:xfrm>
          <a:prstGeom prst="straightConnector1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自选图形 79"/>
          <p:cNvSpPr>
            <a:spLocks noChangeArrowheads="1"/>
          </p:cNvSpPr>
          <p:nvPr/>
        </p:nvSpPr>
        <p:spPr bwMode="auto">
          <a:xfrm>
            <a:off x="1331640" y="4201342"/>
            <a:ext cx="2448271" cy="674664"/>
          </a:xfrm>
          <a:prstGeom prst="wedgeRectCallout">
            <a:avLst>
              <a:gd name="adj1" fmla="val -38394"/>
              <a:gd name="adj2" fmla="val -85722"/>
            </a:avLst>
          </a:prstGeom>
          <a:solidFill>
            <a:srgbClr val="EEECE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点击课程名称或者点击课程后“学习”按钮，可进入课程学习详情页面。课程后进度条显示课程学习进度。</a:t>
            </a:r>
            <a:endParaRPr kumimoji="0" 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自选图形 80"/>
          <p:cNvSpPr>
            <a:spLocks noChangeArrowheads="1"/>
          </p:cNvSpPr>
          <p:nvPr/>
        </p:nvSpPr>
        <p:spPr bwMode="auto">
          <a:xfrm>
            <a:off x="2237805" y="2155971"/>
            <a:ext cx="2190179" cy="573241"/>
          </a:xfrm>
          <a:prstGeom prst="wedgeRectCallout">
            <a:avLst>
              <a:gd name="adj1" fmla="val -60306"/>
              <a:gd name="adj2" fmla="val -38315"/>
            </a:avLst>
          </a:prstGeom>
          <a:solidFill>
            <a:srgbClr val="EEECE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学员在广东省公服平台选课，选课后跳转到学习页面。所有学习数据以公服平台数据为准。</a:t>
            </a:r>
            <a:endParaRPr kumimoji="0" 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395536" y="633571"/>
            <a:ext cx="7992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200" dirty="0"/>
              <a:t>点击选修课进入课程学习页面，点击学习即可看</a:t>
            </a:r>
            <a:r>
              <a:rPr lang="zh-CN" altLang="zh-CN" sz="1200" dirty="0" smtClean="0"/>
              <a:t>课</a:t>
            </a:r>
            <a:r>
              <a:rPr lang="zh-CN" altLang="en-US" sz="1200" dirty="0" smtClean="0"/>
              <a:t>。</a:t>
            </a:r>
            <a:r>
              <a:rPr lang="zh-CN" altLang="zh-CN" sz="1200" dirty="0"/>
              <a:t>点击课程标题后进入课程详情</a:t>
            </a:r>
            <a:r>
              <a:rPr lang="zh-CN" altLang="zh-CN" sz="1200" dirty="0" smtClean="0"/>
              <a:t>页面</a:t>
            </a:r>
            <a:r>
              <a:rPr lang="zh-CN" altLang="en-US" sz="1200" dirty="0" smtClean="0"/>
              <a:t>，</a:t>
            </a:r>
            <a:r>
              <a:rPr lang="zh-CN" altLang="zh-CN" sz="1200" dirty="0" smtClean="0"/>
              <a:t>了解</a:t>
            </a:r>
            <a:r>
              <a:rPr lang="zh-CN" altLang="zh-CN" sz="1200" dirty="0"/>
              <a:t>课程、教师信息，并进行讨论、评价。</a:t>
            </a:r>
          </a:p>
          <a:p>
            <a:endParaRPr lang="zh-CN" altLang="en-US" sz="1200" dirty="0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14106" y="1985356"/>
            <a:ext cx="3864854" cy="1922584"/>
          </a:xfrm>
          <a:prstGeom prst="rect">
            <a:avLst/>
          </a:prstGeom>
        </p:spPr>
      </p:pic>
      <p:sp>
        <p:nvSpPr>
          <p:cNvPr id="34" name="右箭头 33"/>
          <p:cNvSpPr/>
          <p:nvPr/>
        </p:nvSpPr>
        <p:spPr bwMode="auto">
          <a:xfrm>
            <a:off x="4742780" y="3033935"/>
            <a:ext cx="432048" cy="216024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5709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矩形 3"/>
          <p:cNvSpPr>
            <a:spLocks noChangeArrowheads="1"/>
          </p:cNvSpPr>
          <p:nvPr/>
        </p:nvSpPr>
        <p:spPr bwMode="auto">
          <a:xfrm>
            <a:off x="365596" y="199968"/>
            <a:ext cx="55451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学员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平台操作</a:t>
            </a:r>
            <a:r>
              <a:rPr lang="en-US" altLang="zh-CN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-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撰写作业（研修成果）</a:t>
            </a:r>
            <a:endParaRPr lang="zh-CN" altLang="en-US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正中黑简体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114220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0" y="2514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自选图形 72"/>
          <p:cNvSpPr>
            <a:spLocks noChangeArrowheads="1"/>
          </p:cNvSpPr>
          <p:nvPr/>
        </p:nvSpPr>
        <p:spPr bwMode="auto">
          <a:xfrm>
            <a:off x="2339975" y="9423400"/>
            <a:ext cx="1085850" cy="331788"/>
          </a:xfrm>
          <a:prstGeom prst="wedgeRectCallout">
            <a:avLst>
              <a:gd name="adj1" fmla="val -78653"/>
              <a:gd name="adj2" fmla="val 24380"/>
            </a:avLst>
          </a:prstGeom>
          <a:solidFill>
            <a:srgbClr val="EEECE1"/>
          </a:solidFill>
          <a:ln w="9525">
            <a:solidFill>
              <a:srgbClr val="FF0000"/>
            </a:solidFill>
            <a:miter lim="2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点此完成注册。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9217" name="图片 15" descr="GYCWO{}K1%SDKJJ]CP[L4J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490" y="1868289"/>
            <a:ext cx="5238750" cy="154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ular Callout 83"/>
          <p:cNvSpPr>
            <a:spLocks noChangeArrowheads="1"/>
          </p:cNvSpPr>
          <p:nvPr/>
        </p:nvSpPr>
        <p:spPr bwMode="auto">
          <a:xfrm>
            <a:off x="3238153" y="3147814"/>
            <a:ext cx="2811462" cy="432048"/>
          </a:xfrm>
          <a:prstGeom prst="wedgeRectCallout">
            <a:avLst>
              <a:gd name="adj1" fmla="val -29810"/>
              <a:gd name="adj2" fmla="val -71875"/>
            </a:avLst>
          </a:prstGeom>
          <a:solidFill>
            <a:srgbClr val="EEECE1"/>
          </a:solidFill>
          <a:ln w="9525">
            <a:solidFill>
              <a:srgbClr val="FF0000"/>
            </a:solidFill>
            <a:miter lim="2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点作业标题或操作图标，进入撰写提交页面。</a:t>
            </a: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AutoShape 57"/>
          <p:cNvSpPr>
            <a:spLocks noChangeArrowheads="1"/>
          </p:cNvSpPr>
          <p:nvPr/>
        </p:nvSpPr>
        <p:spPr bwMode="auto">
          <a:xfrm>
            <a:off x="2747615" y="1906389"/>
            <a:ext cx="2001838" cy="520700"/>
          </a:xfrm>
          <a:prstGeom prst="wedgeRectCallout">
            <a:avLst>
              <a:gd name="adj1" fmla="val 69949"/>
              <a:gd name="adj2" fmla="val 22806"/>
            </a:avLst>
          </a:prstGeom>
          <a:solidFill>
            <a:srgbClr val="EEECE1"/>
          </a:solidFill>
          <a:ln w="9525">
            <a:solidFill>
              <a:srgbClr val="FF0000"/>
            </a:solidFill>
            <a:miter lim="2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进入“已提交”，点作业题目查看成绩和评语。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251520" y="591234"/>
            <a:ext cx="828092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在“我的学习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作业（研修成果）”，进入班级作业（研修成果）环节，查看考核要求后，点击作业（研修成果）标题进入作业撰写页面，在线提交。</a:t>
            </a: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566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矩形 3"/>
          <p:cNvSpPr>
            <a:spLocks noChangeArrowheads="1"/>
          </p:cNvSpPr>
          <p:nvPr/>
        </p:nvSpPr>
        <p:spPr bwMode="auto">
          <a:xfrm>
            <a:off x="365596" y="199968"/>
            <a:ext cx="55451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学员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平台操作</a:t>
            </a:r>
            <a:r>
              <a:rPr lang="en-US" altLang="zh-CN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-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发布班级研讨</a:t>
            </a:r>
            <a:endParaRPr lang="zh-CN" altLang="en-US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正中黑简体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114220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0" y="2514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自选图形 72"/>
          <p:cNvSpPr>
            <a:spLocks noChangeArrowheads="1"/>
          </p:cNvSpPr>
          <p:nvPr/>
        </p:nvSpPr>
        <p:spPr bwMode="auto">
          <a:xfrm>
            <a:off x="2339975" y="9423400"/>
            <a:ext cx="1085850" cy="331788"/>
          </a:xfrm>
          <a:prstGeom prst="wedgeRectCallout">
            <a:avLst>
              <a:gd name="adj1" fmla="val -78653"/>
              <a:gd name="adj2" fmla="val 24380"/>
            </a:avLst>
          </a:prstGeom>
          <a:solidFill>
            <a:srgbClr val="EEECE1"/>
          </a:solidFill>
          <a:ln w="9525">
            <a:solidFill>
              <a:srgbClr val="FF0000"/>
            </a:solidFill>
            <a:miter lim="2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点此完成注册。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268241" y="651620"/>
            <a:ext cx="80481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在“我的学习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班级研讨”，进入班级研讨环节，查看考核要求后，点击“发帖”进入撰写页面，编辑内容后点击“发表”即可。</a:t>
            </a: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559" y="1301663"/>
            <a:ext cx="4734865" cy="2424287"/>
          </a:xfrm>
          <a:prstGeom prst="rect">
            <a:avLst/>
          </a:prstGeom>
        </p:spPr>
      </p:pic>
      <p:sp>
        <p:nvSpPr>
          <p:cNvPr id="11" name="Rectangular Callout 83"/>
          <p:cNvSpPr>
            <a:spLocks noChangeArrowheads="1"/>
          </p:cNvSpPr>
          <p:nvPr/>
        </p:nvSpPr>
        <p:spPr bwMode="auto">
          <a:xfrm>
            <a:off x="365596" y="2427734"/>
            <a:ext cx="2912668" cy="402680"/>
          </a:xfrm>
          <a:prstGeom prst="wedgeRectCallout">
            <a:avLst>
              <a:gd name="adj1" fmla="val -29810"/>
              <a:gd name="adj2" fmla="val -71875"/>
            </a:avLst>
          </a:prstGeom>
          <a:solidFill>
            <a:srgbClr val="EEECE1"/>
          </a:solidFill>
          <a:ln w="9525">
            <a:solidFill>
              <a:srgbClr val="FF0000"/>
            </a:solidFill>
            <a:miter lim="2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点击班级研讨，进入页面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点击“发帖”，可编辑内容</a:t>
            </a: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5508" y="2513806"/>
            <a:ext cx="4680520" cy="2412407"/>
          </a:xfrm>
          <a:prstGeom prst="rect">
            <a:avLst/>
          </a:prstGeom>
        </p:spPr>
      </p:pic>
      <p:sp>
        <p:nvSpPr>
          <p:cNvPr id="21" name="Rectangular Callout 83"/>
          <p:cNvSpPr>
            <a:spLocks noChangeArrowheads="1"/>
          </p:cNvSpPr>
          <p:nvPr/>
        </p:nvSpPr>
        <p:spPr bwMode="auto">
          <a:xfrm>
            <a:off x="6137346" y="3795886"/>
            <a:ext cx="2539110" cy="360040"/>
          </a:xfrm>
          <a:prstGeom prst="wedgeRectCallout">
            <a:avLst>
              <a:gd name="adj1" fmla="val -29810"/>
              <a:gd name="adj2" fmla="val -71875"/>
            </a:avLst>
          </a:prstGeom>
          <a:solidFill>
            <a:srgbClr val="EEECE1"/>
          </a:solidFill>
          <a:ln w="9525">
            <a:solidFill>
              <a:srgbClr val="FF0000"/>
            </a:solidFill>
            <a:miter lim="2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编辑内容后，点击“发表”即可。</a:t>
            </a: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795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114220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自选图形 72"/>
          <p:cNvSpPr>
            <a:spLocks noChangeArrowheads="1"/>
          </p:cNvSpPr>
          <p:nvPr/>
        </p:nvSpPr>
        <p:spPr bwMode="auto">
          <a:xfrm>
            <a:off x="2339975" y="9423400"/>
            <a:ext cx="1085850" cy="331788"/>
          </a:xfrm>
          <a:prstGeom prst="wedgeRectCallout">
            <a:avLst>
              <a:gd name="adj1" fmla="val -78653"/>
              <a:gd name="adj2" fmla="val 24380"/>
            </a:avLst>
          </a:prstGeom>
          <a:solidFill>
            <a:srgbClr val="EEECE1"/>
          </a:solidFill>
          <a:ln w="9525">
            <a:solidFill>
              <a:srgbClr val="FF0000"/>
            </a:solidFill>
            <a:miter lim="2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点此完成注册。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233115" y="616925"/>
            <a:ext cx="8784976" cy="1118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4800">
              <a:lnSpc>
                <a:spcPts val="2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12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）平台技术操作问题可以点击页面右下角绿色标签“平台操作咨询”留言，并在“个人空间</a:t>
            </a: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zh-CN" altLang="en-US" sz="12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我的问题”查看相关</a:t>
            </a:r>
            <a:r>
              <a:rPr lang="zh-CN" altLang="en-US" sz="12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回复。</a:t>
            </a:r>
            <a:endParaRPr lang="en-US" altLang="zh-CN" sz="1200" dirty="0" smtClean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indent="304800">
              <a:lnSpc>
                <a:spcPts val="2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12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）退出登录状态或关闭学习页面时，请务必点击“退出”按钮。</a:t>
            </a:r>
          </a:p>
          <a:p>
            <a:pPr lvl="0" indent="304800">
              <a:lnSpc>
                <a:spcPts val="2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12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）培训期间，请密切关注班级首页的“公告通知”等</a:t>
            </a:r>
            <a:r>
              <a:rPr lang="zh-CN" altLang="en-US" sz="12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信息及培训专题页上的信息（</a:t>
            </a: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http://www.enaea.edu.cn/subject/foshangp/</a:t>
            </a:r>
            <a:r>
              <a:rPr lang="zh-CN" altLang="en-US" sz="12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1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2289" name="图片 25" descr="6_%GF5L{5N)04Y{QCJ7RNL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830288"/>
            <a:ext cx="5562600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99"/>
          <p:cNvSpPr>
            <a:spLocks noChangeArrowheads="1"/>
          </p:cNvSpPr>
          <p:nvPr/>
        </p:nvSpPr>
        <p:spPr bwMode="auto">
          <a:xfrm>
            <a:off x="2473747" y="4048026"/>
            <a:ext cx="3683000" cy="708025"/>
          </a:xfrm>
          <a:prstGeom prst="wedgeRectCallout">
            <a:avLst>
              <a:gd name="adj1" fmla="val -57083"/>
              <a:gd name="adj2" fmla="val -26704"/>
            </a:avLst>
          </a:prstGeom>
          <a:solidFill>
            <a:srgbClr val="EEECE1"/>
          </a:solidFill>
          <a:ln w="9525">
            <a:solidFill>
              <a:srgbClr val="FF0000"/>
            </a:solidFill>
            <a:miter lim="2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kumimoji="0" 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操作手册”：可查看平台操作指导文件。</a:t>
            </a:r>
            <a:endParaRPr kumimoji="0" lang="zh-CN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“班级辅导”可与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本班指导教师（班长）</a:t>
            </a:r>
            <a:r>
              <a:rPr kumimoji="0" 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咨询问题。</a:t>
            </a:r>
            <a:endParaRPr kumimoji="0" lang="zh-CN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“问卷调查”：可查看或参与当前正在进行的在线问卷调查。</a:t>
            </a:r>
            <a:endParaRPr kumimoji="0" lang="zh-CN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47"/>
          <p:cNvSpPr>
            <a:spLocks noChangeArrowheads="1"/>
          </p:cNvSpPr>
          <p:nvPr/>
        </p:nvSpPr>
        <p:spPr bwMode="auto">
          <a:xfrm>
            <a:off x="3094460" y="2668488"/>
            <a:ext cx="3062287" cy="96837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rgbClr val="FF0000"/>
            </a:solidFill>
            <a:miter lim="2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pitchFamily="49" charset="-122"/>
              </a:rPr>
              <a:t>Live800</a:t>
            </a: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为即时交流，点击可以向学员服务老师咨询问题，咨询请区分基教和高教。</a:t>
            </a:r>
            <a:endParaRPr kumimoji="0" lang="zh-CN" altLang="en-US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“平台操作咨询”为留言区，可以留言给学员服务老师咨询平台使用与学习相关问题。</a:t>
            </a:r>
            <a:endParaRPr kumimoji="0" lang="zh-CN" altLang="en-US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AutoShape 127"/>
          <p:cNvSpPr>
            <a:spLocks noChangeShapeType="1"/>
          </p:cNvSpPr>
          <p:nvPr/>
        </p:nvSpPr>
        <p:spPr bwMode="auto">
          <a:xfrm flipV="1">
            <a:off x="6199610" y="2889151"/>
            <a:ext cx="188912" cy="350837"/>
          </a:xfrm>
          <a:prstGeom prst="straightConnector1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Straight Connector 49"/>
          <p:cNvSpPr>
            <a:spLocks noChangeShapeType="1"/>
          </p:cNvSpPr>
          <p:nvPr/>
        </p:nvSpPr>
        <p:spPr bwMode="auto">
          <a:xfrm>
            <a:off x="6199610" y="3287613"/>
            <a:ext cx="754062" cy="950913"/>
          </a:xfrm>
          <a:prstGeom prst="straightConnector1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365596" y="199968"/>
            <a:ext cx="55451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教学服务</a:t>
            </a:r>
            <a:endParaRPr lang="zh-CN" altLang="en-US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正中黑简体"/>
            </a:endParaRPr>
          </a:p>
        </p:txBody>
      </p:sp>
    </p:spTree>
    <p:extLst>
      <p:ext uri="{BB962C8B-B14F-4D97-AF65-F5344CB8AC3E}">
        <p14:creationId xmlns:p14="http://schemas.microsoft.com/office/powerpoint/2010/main" val="2439515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TextBox 147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100" y="1438275"/>
            <a:ext cx="1243013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4284661" y="2424526"/>
            <a:ext cx="3787775" cy="507264"/>
            <a:chOff x="0" y="0"/>
            <a:chExt cx="4074491" cy="595848"/>
          </a:xfrm>
        </p:grpSpPr>
        <p:sp>
          <p:nvSpPr>
            <p:cNvPr id="17470" name="矩形 6"/>
            <p:cNvSpPr>
              <a:spLocks noChangeArrowheads="1"/>
            </p:cNvSpPr>
            <p:nvPr/>
          </p:nvSpPr>
          <p:spPr bwMode="auto">
            <a:xfrm>
              <a:off x="0" y="126802"/>
              <a:ext cx="4074491" cy="4494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>
              <a:outerShdw blurRad="63500" dist="38100" dir="2700000" algn="ctr" rotWithShape="0">
                <a:srgbClr val="000000">
                  <a:alpha val="35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buFont typeface="Arial" charset="0"/>
                <a:buNone/>
              </a:pPr>
              <a:endParaRPr lang="zh-CN" altLang="en-US" sz="1600">
                <a:latin typeface="华文楷体" charset="-122"/>
                <a:ea typeface="华文楷体" charset="-122"/>
              </a:endParaRPr>
            </a:p>
          </p:txBody>
        </p:sp>
        <p:grpSp>
          <p:nvGrpSpPr>
            <p:cNvPr id="17471" name="椭圆 7"/>
            <p:cNvGrpSpPr>
              <a:grpSpLocks/>
            </p:cNvGrpSpPr>
            <p:nvPr/>
          </p:nvGrpSpPr>
          <p:grpSpPr bwMode="auto">
            <a:xfrm>
              <a:off x="117214" y="162019"/>
              <a:ext cx="393446" cy="393859"/>
              <a:chOff x="0" y="0"/>
              <a:chExt cx="365760" cy="335280"/>
            </a:xfrm>
          </p:grpSpPr>
          <p:pic>
            <p:nvPicPr>
              <p:cNvPr id="17474" name="椭圆 7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65760" cy="3352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475" name="Text Box 7"/>
              <p:cNvSpPr txBox="1">
                <a:spLocks noChangeArrowheads="1"/>
              </p:cNvSpPr>
              <p:nvPr/>
            </p:nvSpPr>
            <p:spPr bwMode="auto">
              <a:xfrm>
                <a:off x="58075" y="53570"/>
                <a:ext cx="249511" cy="2284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hangingPunct="1">
                  <a:buFont typeface="Arial" charset="0"/>
                  <a:buNone/>
                </a:pPr>
                <a:endParaRPr lang="zh-CN" altLang="en-US" sz="1600">
                  <a:latin typeface="华文楷体" charset="-122"/>
                  <a:ea typeface="华文楷体" charset="-122"/>
                </a:endParaRPr>
              </a:p>
            </p:txBody>
          </p:sp>
        </p:grpSp>
        <p:sp>
          <p:nvSpPr>
            <p:cNvPr id="17472" name="矩形 11"/>
            <p:cNvSpPr>
              <a:spLocks noChangeArrowheads="1"/>
            </p:cNvSpPr>
            <p:nvPr/>
          </p:nvSpPr>
          <p:spPr bwMode="auto">
            <a:xfrm>
              <a:off x="20489" y="0"/>
              <a:ext cx="601805" cy="58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buFont typeface="Arial" charset="0"/>
                <a:buNone/>
              </a:pPr>
              <a:r>
                <a:rPr lang="en-US" altLang="zh-CN" sz="2000">
                  <a:solidFill>
                    <a:srgbClr val="262626"/>
                  </a:solidFill>
                  <a:latin typeface="微软雅黑" charset="-122"/>
                  <a:ea typeface="微软雅黑" charset="-122"/>
                </a:rPr>
                <a:t>3</a:t>
              </a:r>
            </a:p>
          </p:txBody>
        </p:sp>
        <p:sp>
          <p:nvSpPr>
            <p:cNvPr id="18441" name="TextBox 9"/>
            <p:cNvSpPr txBox="1">
              <a:spLocks noChangeArrowheads="1"/>
            </p:cNvSpPr>
            <p:nvPr/>
          </p:nvSpPr>
          <p:spPr bwMode="auto">
            <a:xfrm>
              <a:off x="991750" y="162019"/>
              <a:ext cx="2059211" cy="4338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buFont typeface="Arial" charset="0"/>
                <a:buNone/>
              </a:pPr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charset="-122"/>
                  <a:ea typeface="微软雅黑" charset="-122"/>
                </a:rPr>
                <a:t>学 员 </a:t>
              </a:r>
              <a:r>
                <a:rPr lang="zh-CN" altLang="en-US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charset="-122"/>
                  <a:ea typeface="微软雅黑" charset="-122"/>
                </a:rPr>
                <a:t>研 修 计 划</a:t>
              </a:r>
              <a:endPara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charset="-122"/>
                <a:ea typeface="微软雅黑" charset="-122"/>
              </a:endParaRPr>
            </a:p>
          </p:txBody>
        </p:sp>
      </p:grpSp>
      <p:grpSp>
        <p:nvGrpSpPr>
          <p:cNvPr id="10" name="组合 49"/>
          <p:cNvGrpSpPr>
            <a:grpSpLocks/>
          </p:cNvGrpSpPr>
          <p:nvPr/>
        </p:nvGrpSpPr>
        <p:grpSpPr bwMode="auto">
          <a:xfrm>
            <a:off x="4287838" y="984366"/>
            <a:ext cx="3787775" cy="500178"/>
            <a:chOff x="0" y="0"/>
            <a:chExt cx="4074491" cy="586918"/>
          </a:xfrm>
        </p:grpSpPr>
        <p:sp>
          <p:nvSpPr>
            <p:cNvPr id="17446" name="矩形 41"/>
            <p:cNvSpPr>
              <a:spLocks noChangeArrowheads="1"/>
            </p:cNvSpPr>
            <p:nvPr/>
          </p:nvSpPr>
          <p:spPr bwMode="auto">
            <a:xfrm>
              <a:off x="0" y="126811"/>
              <a:ext cx="4074491" cy="44943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>
              <a:outerShdw blurRad="63500" dist="38100" dir="2700000" algn="ctr" rotWithShape="0">
                <a:srgbClr val="000000">
                  <a:alpha val="35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buFont typeface="Arial" charset="0"/>
                <a:buNone/>
              </a:pPr>
              <a:endParaRPr lang="zh-CN" altLang="en-US" sz="1600">
                <a:latin typeface="华文楷体" charset="-122"/>
                <a:ea typeface="华文楷体" charset="-122"/>
              </a:endParaRPr>
            </a:p>
          </p:txBody>
        </p:sp>
        <p:grpSp>
          <p:nvGrpSpPr>
            <p:cNvPr id="17447" name="椭圆 42"/>
            <p:cNvGrpSpPr>
              <a:grpSpLocks/>
            </p:cNvGrpSpPr>
            <p:nvPr/>
          </p:nvGrpSpPr>
          <p:grpSpPr bwMode="auto">
            <a:xfrm>
              <a:off x="115506" y="162243"/>
              <a:ext cx="393446" cy="393860"/>
              <a:chOff x="0" y="0"/>
              <a:chExt cx="365760" cy="335280"/>
            </a:xfrm>
          </p:grpSpPr>
          <p:pic>
            <p:nvPicPr>
              <p:cNvPr id="17450" name="椭圆 42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65760" cy="3352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451" name="Text Box 56"/>
              <p:cNvSpPr txBox="1">
                <a:spLocks noChangeArrowheads="1"/>
              </p:cNvSpPr>
              <p:nvPr/>
            </p:nvSpPr>
            <p:spPr bwMode="auto">
              <a:xfrm>
                <a:off x="59663" y="53380"/>
                <a:ext cx="249511" cy="228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hangingPunct="1">
                  <a:buFont typeface="Arial" charset="0"/>
                  <a:buNone/>
                </a:pPr>
                <a:endParaRPr lang="zh-CN" altLang="en-US" sz="1600">
                  <a:latin typeface="华文楷体" charset="-122"/>
                  <a:ea typeface="华文楷体" charset="-122"/>
                </a:endParaRPr>
              </a:p>
            </p:txBody>
          </p:sp>
        </p:grpSp>
        <p:sp>
          <p:nvSpPr>
            <p:cNvPr id="17448" name="矩形 52"/>
            <p:cNvSpPr>
              <a:spLocks noChangeArrowheads="1"/>
            </p:cNvSpPr>
            <p:nvPr/>
          </p:nvSpPr>
          <p:spPr bwMode="auto">
            <a:xfrm>
              <a:off x="1677" y="0"/>
              <a:ext cx="601805" cy="586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buFont typeface="Arial" charset="0"/>
                <a:buNone/>
              </a:pPr>
              <a:r>
                <a:rPr lang="en-US" altLang="zh-CN" sz="2000">
                  <a:solidFill>
                    <a:srgbClr val="262626"/>
                  </a:solidFill>
                  <a:latin typeface="微软雅黑" charset="-122"/>
                  <a:ea typeface="微软雅黑" charset="-122"/>
                </a:rPr>
                <a:t>1</a:t>
              </a:r>
            </a:p>
          </p:txBody>
        </p:sp>
        <p:sp>
          <p:nvSpPr>
            <p:cNvPr id="18483" name="TextBox 44"/>
            <p:cNvSpPr txBox="1">
              <a:spLocks noChangeArrowheads="1"/>
            </p:cNvSpPr>
            <p:nvPr/>
          </p:nvSpPr>
          <p:spPr bwMode="auto">
            <a:xfrm>
              <a:off x="927330" y="144861"/>
              <a:ext cx="2433392" cy="4333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buFont typeface="Arial" charset="0"/>
                <a:buNone/>
              </a:pPr>
              <a:r>
                <a:rPr lang="zh-CN" altLang="en-US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charset="-122"/>
                  <a:ea typeface="微软雅黑" charset="-122"/>
                </a:rPr>
                <a:t>学校管理员工作计划</a:t>
              </a:r>
              <a:endPara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charset="-122"/>
                <a:ea typeface="微软雅黑" charset="-122"/>
              </a:endParaRPr>
            </a:p>
          </p:txBody>
        </p:sp>
      </p:grpSp>
      <p:grpSp>
        <p:nvGrpSpPr>
          <p:cNvPr id="12" name="组合 56"/>
          <p:cNvGrpSpPr>
            <a:grpSpLocks/>
          </p:cNvGrpSpPr>
          <p:nvPr/>
        </p:nvGrpSpPr>
        <p:grpSpPr bwMode="auto">
          <a:xfrm>
            <a:off x="958850" y="1157288"/>
            <a:ext cx="2768600" cy="1570037"/>
            <a:chOff x="0" y="0"/>
            <a:chExt cx="2768670" cy="1568904"/>
          </a:xfrm>
        </p:grpSpPr>
        <p:grpSp>
          <p:nvGrpSpPr>
            <p:cNvPr id="17441" name="组合 39"/>
            <p:cNvGrpSpPr>
              <a:grpSpLocks/>
            </p:cNvGrpSpPr>
            <p:nvPr/>
          </p:nvGrpSpPr>
          <p:grpSpPr bwMode="auto">
            <a:xfrm>
              <a:off x="52388" y="201515"/>
              <a:ext cx="2716282" cy="1145849"/>
              <a:chOff x="0" y="0"/>
              <a:chExt cx="2716282" cy="1145849"/>
            </a:xfrm>
          </p:grpSpPr>
          <p:sp>
            <p:nvSpPr>
              <p:cNvPr id="17443" name="矩形 59"/>
              <p:cNvSpPr>
                <a:spLocks noChangeArrowheads="1"/>
              </p:cNvSpPr>
              <p:nvPr/>
            </p:nvSpPr>
            <p:spPr bwMode="auto">
              <a:xfrm>
                <a:off x="1" y="134792"/>
                <a:ext cx="1022376" cy="923259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hangingPunct="1">
                  <a:buFont typeface="Arial" charset="0"/>
                  <a:buNone/>
                </a:pPr>
                <a:endParaRPr lang="zh-CN" altLang="en-US">
                  <a:solidFill>
                    <a:srgbClr val="FFFFFF"/>
                  </a:solidFill>
                  <a:latin typeface="Calibri" charset="0"/>
                </a:endParaRPr>
              </a:p>
            </p:txBody>
          </p:sp>
          <p:sp>
            <p:nvSpPr>
              <p:cNvPr id="17444" name="矩形 60"/>
              <p:cNvSpPr>
                <a:spLocks noChangeArrowheads="1"/>
              </p:cNvSpPr>
              <p:nvPr/>
            </p:nvSpPr>
            <p:spPr bwMode="auto">
              <a:xfrm>
                <a:off x="935062" y="-49"/>
                <a:ext cx="1781220" cy="82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buFont typeface="Arial" charset="0"/>
                  <a:buNone/>
                </a:pPr>
                <a:r>
                  <a:rPr lang="zh-CN" altLang="en-US" sz="4800" dirty="0">
                    <a:solidFill>
                      <a:srgbClr val="404040"/>
                    </a:solidFill>
                    <a:latin typeface="微软雅黑" charset="-122"/>
                    <a:ea typeface="微软雅黑" charset="-122"/>
                  </a:rPr>
                  <a:t>目  录</a:t>
                </a:r>
              </a:p>
            </p:txBody>
          </p:sp>
          <p:sp>
            <p:nvSpPr>
              <p:cNvPr id="17445" name="TextBox 5"/>
              <p:cNvSpPr txBox="1">
                <a:spLocks noChangeArrowheads="1"/>
              </p:cNvSpPr>
              <p:nvPr/>
            </p:nvSpPr>
            <p:spPr bwMode="auto">
              <a:xfrm>
                <a:off x="937539" y="669025"/>
                <a:ext cx="1713923" cy="4768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buFont typeface="Arial" charset="0"/>
                  <a:buNone/>
                </a:pPr>
                <a:r>
                  <a:rPr lang="en-US" altLang="zh-CN" sz="2500" b="1" dirty="0">
                    <a:solidFill>
                      <a:srgbClr val="C00000"/>
                    </a:solidFill>
                  </a:rPr>
                  <a:t>ONTENTS</a:t>
                </a:r>
                <a:endParaRPr lang="zh-CN" altLang="en-US" sz="2500" b="1" dirty="0">
                  <a:solidFill>
                    <a:srgbClr val="C00000"/>
                  </a:solidFill>
                </a:endParaRPr>
              </a:p>
            </p:txBody>
          </p:sp>
        </p:grpSp>
        <p:pic>
          <p:nvPicPr>
            <p:cNvPr id="17442" name="矩形 58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47970" y="-334087"/>
              <a:ext cx="2353115" cy="19066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" name="组合 62"/>
          <p:cNvGrpSpPr>
            <a:grpSpLocks/>
          </p:cNvGrpSpPr>
          <p:nvPr/>
        </p:nvGrpSpPr>
        <p:grpSpPr bwMode="auto">
          <a:xfrm>
            <a:off x="3835400" y="1314673"/>
            <a:ext cx="63500" cy="3632200"/>
            <a:chOff x="0" y="0"/>
            <a:chExt cx="63500" cy="2204256"/>
          </a:xfrm>
        </p:grpSpPr>
        <p:cxnSp>
          <p:nvCxnSpPr>
            <p:cNvPr id="17439" name="直接连接符 63"/>
            <p:cNvCxnSpPr>
              <a:cxnSpLocks noChangeShapeType="1"/>
            </p:cNvCxnSpPr>
            <p:nvPr/>
          </p:nvCxnSpPr>
          <p:spPr bwMode="auto">
            <a:xfrm>
              <a:off x="0" y="0"/>
              <a:ext cx="0" cy="2204256"/>
            </a:xfrm>
            <a:prstGeom prst="line">
              <a:avLst/>
            </a:prstGeom>
            <a:noFill/>
            <a:ln w="38100">
              <a:solidFill>
                <a:srgbClr val="40404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440" name="直接连接符 64"/>
            <p:cNvCxnSpPr>
              <a:cxnSpLocks noChangeShapeType="1"/>
            </p:cNvCxnSpPr>
            <p:nvPr/>
          </p:nvCxnSpPr>
          <p:spPr bwMode="auto">
            <a:xfrm>
              <a:off x="63500" y="0"/>
              <a:ext cx="0" cy="2196549"/>
            </a:xfrm>
            <a:prstGeom prst="line">
              <a:avLst/>
            </a:prstGeom>
            <a:noFill/>
            <a:ln w="3175">
              <a:solidFill>
                <a:srgbClr val="26262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5" name="组合 65"/>
          <p:cNvGrpSpPr>
            <a:grpSpLocks/>
          </p:cNvGrpSpPr>
          <p:nvPr/>
        </p:nvGrpSpPr>
        <p:grpSpPr bwMode="auto">
          <a:xfrm>
            <a:off x="3835400" y="195486"/>
            <a:ext cx="63500" cy="1608137"/>
            <a:chOff x="0" y="0"/>
            <a:chExt cx="63500" cy="2204256"/>
          </a:xfrm>
        </p:grpSpPr>
        <p:cxnSp>
          <p:nvCxnSpPr>
            <p:cNvPr id="17437" name="直接连接符 66"/>
            <p:cNvCxnSpPr>
              <a:cxnSpLocks noChangeShapeType="1"/>
            </p:cNvCxnSpPr>
            <p:nvPr/>
          </p:nvCxnSpPr>
          <p:spPr bwMode="auto">
            <a:xfrm>
              <a:off x="0" y="0"/>
              <a:ext cx="0" cy="2204256"/>
            </a:xfrm>
            <a:prstGeom prst="line">
              <a:avLst/>
            </a:prstGeom>
            <a:noFill/>
            <a:ln w="38100">
              <a:solidFill>
                <a:srgbClr val="40404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438" name="直接连接符 67"/>
            <p:cNvCxnSpPr>
              <a:cxnSpLocks noChangeShapeType="1"/>
            </p:cNvCxnSpPr>
            <p:nvPr/>
          </p:nvCxnSpPr>
          <p:spPr bwMode="auto">
            <a:xfrm>
              <a:off x="63500" y="0"/>
              <a:ext cx="0" cy="2195552"/>
            </a:xfrm>
            <a:prstGeom prst="line">
              <a:avLst/>
            </a:prstGeom>
            <a:noFill/>
            <a:ln w="3175">
              <a:solidFill>
                <a:srgbClr val="26262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9" name="组合 72"/>
          <p:cNvGrpSpPr>
            <a:grpSpLocks/>
          </p:cNvGrpSpPr>
          <p:nvPr/>
        </p:nvGrpSpPr>
        <p:grpSpPr bwMode="auto">
          <a:xfrm>
            <a:off x="4270809" y="1704446"/>
            <a:ext cx="3787775" cy="511175"/>
            <a:chOff x="4286250" y="3929063"/>
            <a:chExt cx="3787775" cy="511138"/>
          </a:xfrm>
        </p:grpSpPr>
        <p:grpSp>
          <p:nvGrpSpPr>
            <p:cNvPr id="17421" name="组合 54"/>
            <p:cNvGrpSpPr>
              <a:grpSpLocks/>
            </p:cNvGrpSpPr>
            <p:nvPr/>
          </p:nvGrpSpPr>
          <p:grpSpPr bwMode="auto">
            <a:xfrm>
              <a:off x="4286250" y="3929063"/>
              <a:ext cx="3787775" cy="511138"/>
              <a:chOff x="0" y="0"/>
              <a:chExt cx="4074491" cy="602314"/>
            </a:xfrm>
          </p:grpSpPr>
          <p:sp>
            <p:nvSpPr>
              <p:cNvPr id="17423" name="矩形 46"/>
              <p:cNvSpPr>
                <a:spLocks noChangeArrowheads="1"/>
              </p:cNvSpPr>
              <p:nvPr/>
            </p:nvSpPr>
            <p:spPr bwMode="auto">
              <a:xfrm>
                <a:off x="0" y="123456"/>
                <a:ext cx="4074491" cy="448930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ffectLst>
                <a:outerShdw blurRad="63500" dist="38100" dir="2700000" algn="ctr" rotWithShape="0">
                  <a:srgbClr val="000000">
                    <a:alpha val="35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hangingPunct="1">
                  <a:buFont typeface="Arial" charset="0"/>
                  <a:buNone/>
                </a:pPr>
                <a:endParaRPr lang="zh-CN" altLang="en-US" sz="1600">
                  <a:latin typeface="华文楷体" charset="-122"/>
                  <a:ea typeface="华文楷体" charset="-122"/>
                </a:endParaRPr>
              </a:p>
            </p:txBody>
          </p:sp>
          <p:grpSp>
            <p:nvGrpSpPr>
              <p:cNvPr id="17424" name="椭圆 47"/>
              <p:cNvGrpSpPr>
                <a:grpSpLocks/>
              </p:cNvGrpSpPr>
              <p:nvPr/>
            </p:nvGrpSpPr>
            <p:grpSpPr bwMode="auto">
              <a:xfrm>
                <a:off x="117214" y="161189"/>
                <a:ext cx="393446" cy="387930"/>
                <a:chOff x="0" y="0"/>
                <a:chExt cx="365760" cy="329184"/>
              </a:xfrm>
            </p:grpSpPr>
            <p:pic>
              <p:nvPicPr>
                <p:cNvPr id="17427" name="椭圆 47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65760" cy="3291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7428" name="Text Box 63"/>
                <p:cNvSpPr txBox="1">
                  <a:spLocks noChangeArrowheads="1"/>
                </p:cNvSpPr>
                <p:nvPr/>
              </p:nvSpPr>
              <p:spPr bwMode="auto">
                <a:xfrm>
                  <a:off x="58075" y="50925"/>
                  <a:ext cx="249511" cy="2277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algn="ctr" eaLnBrk="1" hangingPunct="1">
                    <a:buFont typeface="Arial" charset="0"/>
                    <a:buNone/>
                  </a:pPr>
                  <a:endParaRPr lang="zh-CN" altLang="en-US" sz="1600">
                    <a:latin typeface="华文楷体" charset="-122"/>
                    <a:ea typeface="华文楷体" charset="-122"/>
                  </a:endParaRPr>
                </a:p>
              </p:txBody>
            </p:sp>
          </p:grpSp>
          <p:sp>
            <p:nvSpPr>
              <p:cNvPr id="17425" name="矩形 5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01805" cy="5887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hangingPunct="1">
                  <a:lnSpc>
                    <a:spcPct val="150000"/>
                  </a:lnSpc>
                  <a:buFont typeface="Arial" charset="0"/>
                  <a:buNone/>
                </a:pPr>
                <a:r>
                  <a:rPr lang="en-US" altLang="zh-CN" sz="2000">
                    <a:solidFill>
                      <a:srgbClr val="262626"/>
                    </a:solidFill>
                    <a:latin typeface="微软雅黑" charset="-122"/>
                    <a:ea typeface="微软雅黑" charset="-122"/>
                  </a:rPr>
                  <a:t>2</a:t>
                </a:r>
              </a:p>
            </p:txBody>
          </p:sp>
          <p:sp>
            <p:nvSpPr>
              <p:cNvPr id="81" name="TextBox 49"/>
              <p:cNvSpPr txBox="1">
                <a:spLocks noChangeArrowheads="1"/>
              </p:cNvSpPr>
              <p:nvPr/>
            </p:nvSpPr>
            <p:spPr bwMode="auto">
              <a:xfrm>
                <a:off x="1137306" y="166479"/>
                <a:ext cx="198089" cy="4358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77" name="矩形 61"/>
            <p:cNvSpPr>
              <a:spLocks noChangeArrowheads="1"/>
            </p:cNvSpPr>
            <p:nvPr/>
          </p:nvSpPr>
          <p:spPr bwMode="auto">
            <a:xfrm>
              <a:off x="4903782" y="4032128"/>
              <a:ext cx="2940225" cy="3693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buFont typeface="Arial" charset="0"/>
                <a:buNone/>
              </a:pPr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charset="-122"/>
                  <a:ea typeface="微软雅黑" charset="-122"/>
                </a:rPr>
                <a:t>指导教师（班长</a:t>
              </a:r>
              <a:r>
                <a:rPr lang="zh-CN" altLang="en-US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charset="-122"/>
                  <a:ea typeface="微软雅黑" charset="-122"/>
                </a:rPr>
                <a:t>）工作计划</a:t>
              </a:r>
              <a:endPara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charset="-122"/>
                <a:ea typeface="微软雅黑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52108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322" name="Rectangle 17"/>
          <p:cNvGrpSpPr>
            <a:grpSpLocks/>
          </p:cNvGrpSpPr>
          <p:nvPr/>
        </p:nvGrpSpPr>
        <p:grpSpPr bwMode="auto">
          <a:xfrm>
            <a:off x="0" y="1800225"/>
            <a:ext cx="9156700" cy="1481137"/>
            <a:chOff x="0" y="0"/>
            <a:chExt cx="5768" cy="933"/>
          </a:xfrm>
        </p:grpSpPr>
        <p:pic>
          <p:nvPicPr>
            <p:cNvPr id="56333" name="Rectangle 17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8" cy="9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334" name="Text Box 4"/>
            <p:cNvSpPr txBox="1">
              <a:spLocks noChangeArrowheads="1"/>
            </p:cNvSpPr>
            <p:nvPr/>
          </p:nvSpPr>
          <p:spPr bwMode="auto">
            <a:xfrm>
              <a:off x="4" y="3"/>
              <a:ext cx="5760" cy="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buFont typeface="Arial" charset="0"/>
                <a:buNone/>
              </a:pPr>
              <a:endParaRPr lang="zh-CN" altLang="en-US">
                <a:latin typeface="Calibri" charset="0"/>
              </a:endParaRPr>
            </a:p>
          </p:txBody>
        </p:sp>
      </p:grpSp>
      <p:sp>
        <p:nvSpPr>
          <p:cNvPr id="56323" name="矩形 8"/>
          <p:cNvSpPr>
            <a:spLocks noChangeArrowheads="1"/>
          </p:cNvSpPr>
          <p:nvPr/>
        </p:nvSpPr>
        <p:spPr bwMode="auto">
          <a:xfrm>
            <a:off x="3347864" y="2035635"/>
            <a:ext cx="287803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ctr" hangingPunct="1">
              <a:lnSpc>
                <a:spcPct val="150000"/>
              </a:lnSpc>
              <a:buClr>
                <a:schemeClr val="accent1"/>
              </a:buClr>
              <a:buSzPct val="60000"/>
              <a:buFont typeface="Arial" charset="0"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charset="-122"/>
                <a:ea typeface="微软雅黑" charset="-122"/>
              </a:rPr>
              <a:t>谢谢各位！</a:t>
            </a:r>
            <a:endParaRPr lang="en-US" altLang="zh-CN" sz="3200" dirty="0">
              <a:solidFill>
                <a:schemeClr val="bg1"/>
              </a:solidFill>
              <a:latin typeface="微软雅黑" charset="-122"/>
              <a:ea typeface="微软雅黑" charset="-122"/>
            </a:endParaRPr>
          </a:p>
        </p:txBody>
      </p:sp>
      <p:cxnSp>
        <p:nvCxnSpPr>
          <p:cNvPr id="56326" name="直接连接符 18"/>
          <p:cNvCxnSpPr>
            <a:cxnSpLocks noChangeShapeType="1"/>
          </p:cNvCxnSpPr>
          <p:nvPr/>
        </p:nvCxnSpPr>
        <p:spPr bwMode="auto">
          <a:xfrm>
            <a:off x="0" y="3357563"/>
            <a:ext cx="9144000" cy="1587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327" name="直接连接符 19"/>
          <p:cNvCxnSpPr>
            <a:cxnSpLocks noChangeShapeType="1"/>
          </p:cNvCxnSpPr>
          <p:nvPr/>
        </p:nvCxnSpPr>
        <p:spPr bwMode="auto">
          <a:xfrm>
            <a:off x="0" y="1800225"/>
            <a:ext cx="9144000" cy="1588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2574131" y="3570741"/>
            <a:ext cx="423011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北师大继续教育与教师培训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学院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月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2055813" y="1608535"/>
            <a:ext cx="1471612" cy="1471613"/>
          </a:xfrm>
          <a:prstGeom prst="ellipse">
            <a:avLst/>
          </a:prstGeom>
          <a:noFill/>
          <a:ln w="38100">
            <a:solidFill>
              <a:srgbClr val="C4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/>
          <a:p>
            <a:pPr eaLnBrk="1" hangingPunct="1">
              <a:lnSpc>
                <a:spcPct val="90000"/>
              </a:lnSpc>
              <a:spcBef>
                <a:spcPts val="1000"/>
              </a:spcBef>
            </a:pPr>
            <a:r>
              <a:rPr lang="en-US" altLang="zh-CN" sz="72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askerville Old Face" pitchFamily="18" charset="0"/>
                <a:ea typeface="微软雅黑" pitchFamily="34" charset="-122"/>
              </a:rPr>
              <a:t>01</a:t>
            </a:r>
            <a:endParaRPr lang="zh-CN" altLang="en-US" sz="72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Baskerville Old Face" pitchFamily="18" charset="0"/>
              <a:ea typeface="微软雅黑" pitchFamily="3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2"/>
            </p:custDataLst>
          </p:nvPr>
        </p:nvCxnSpPr>
        <p:spPr>
          <a:xfrm>
            <a:off x="3670300" y="2557859"/>
            <a:ext cx="4711700" cy="7939"/>
          </a:xfrm>
          <a:prstGeom prst="line">
            <a:avLst/>
          </a:prstGeom>
          <a:ln w="19050">
            <a:solidFill>
              <a:srgbClr val="C4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占位符 22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1698627" y="1419622"/>
            <a:ext cx="765175" cy="766763"/>
          </a:xfrm>
          <a:prstGeom prst="ellipse">
            <a:avLst/>
          </a:prstGeom>
          <a:solidFill>
            <a:srgbClr val="F03306">
              <a:alpha val="85881"/>
            </a:srgbClr>
          </a:solidFill>
          <a:ln>
            <a:noFill/>
          </a:ln>
        </p:spPr>
        <p:txBody>
          <a:bodyPr lIns="0" tIns="0" rIns="0" bIns="0" anchor="ctr"/>
          <a:lstStyle/>
          <a:p>
            <a:pPr algn="ctr" eaLnBrk="1" hangingPunct="1">
              <a:lnSpc>
                <a:spcPct val="90000"/>
              </a:lnSpc>
              <a:spcBef>
                <a:spcPts val="1000"/>
              </a:spcBef>
            </a:pPr>
            <a:r>
              <a:rPr lang="en-US" altLang="zh-CN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askerville Old Face" pitchFamily="18" charset="0"/>
                <a:ea typeface="微软雅黑" pitchFamily="34" charset="-122"/>
              </a:rPr>
              <a:t>Part</a:t>
            </a:r>
            <a:endParaRPr lang="zh-CN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askerville Old Face" pitchFamily="18" charset="0"/>
              <a:ea typeface="微软雅黑" pitchFamily="34" charset="-122"/>
            </a:endParaRPr>
          </a:p>
        </p:txBody>
      </p:sp>
      <p:sp>
        <p:nvSpPr>
          <p:cNvPr id="5" name="任意多边形 4"/>
          <p:cNvSpPr/>
          <p:nvPr>
            <p:custDataLst>
              <p:tags r:id="rId4"/>
            </p:custDataLst>
          </p:nvPr>
        </p:nvSpPr>
        <p:spPr>
          <a:xfrm>
            <a:off x="1898650" y="2565797"/>
            <a:ext cx="1765300" cy="677863"/>
          </a:xfrm>
          <a:custGeom>
            <a:avLst/>
            <a:gdLst>
              <a:gd name="connsiteX0" fmla="*/ 0 w 1807014"/>
              <a:gd name="connsiteY0" fmla="*/ 0 h 693278"/>
              <a:gd name="connsiteX1" fmla="*/ 1807014 w 1807014"/>
              <a:gd name="connsiteY1" fmla="*/ 0 h 693278"/>
              <a:gd name="connsiteX2" fmla="*/ 1770122 w 1807014"/>
              <a:gd name="connsiteY2" fmla="*/ 118847 h 693278"/>
              <a:gd name="connsiteX3" fmla="*/ 903507 w 1807014"/>
              <a:gd name="connsiteY3" fmla="*/ 693278 h 693278"/>
              <a:gd name="connsiteX4" fmla="*/ 36892 w 1807014"/>
              <a:gd name="connsiteY4" fmla="*/ 118847 h 693278"/>
              <a:gd name="connsiteX0" fmla="*/ 1807014 w 1898454"/>
              <a:gd name="connsiteY0" fmla="*/ 0 h 693278"/>
              <a:gd name="connsiteX1" fmla="*/ 1770122 w 1898454"/>
              <a:gd name="connsiteY1" fmla="*/ 118847 h 693278"/>
              <a:gd name="connsiteX2" fmla="*/ 903507 w 1898454"/>
              <a:gd name="connsiteY2" fmla="*/ 693278 h 693278"/>
              <a:gd name="connsiteX3" fmla="*/ 36892 w 1898454"/>
              <a:gd name="connsiteY3" fmla="*/ 118847 h 693278"/>
              <a:gd name="connsiteX4" fmla="*/ 0 w 1898454"/>
              <a:gd name="connsiteY4" fmla="*/ 0 h 693278"/>
              <a:gd name="connsiteX5" fmla="*/ 1898454 w 1898454"/>
              <a:gd name="connsiteY5" fmla="*/ 91440 h 693278"/>
              <a:gd name="connsiteX0" fmla="*/ 1807014 w 1807014"/>
              <a:gd name="connsiteY0" fmla="*/ 0 h 693278"/>
              <a:gd name="connsiteX1" fmla="*/ 1770122 w 1807014"/>
              <a:gd name="connsiteY1" fmla="*/ 118847 h 693278"/>
              <a:gd name="connsiteX2" fmla="*/ 903507 w 1807014"/>
              <a:gd name="connsiteY2" fmla="*/ 693278 h 693278"/>
              <a:gd name="connsiteX3" fmla="*/ 36892 w 1807014"/>
              <a:gd name="connsiteY3" fmla="*/ 118847 h 693278"/>
              <a:gd name="connsiteX4" fmla="*/ 0 w 1807014"/>
              <a:gd name="connsiteY4" fmla="*/ 0 h 693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7014" h="693278">
                <a:moveTo>
                  <a:pt x="1807014" y="0"/>
                </a:moveTo>
                <a:lnTo>
                  <a:pt x="1770122" y="118847"/>
                </a:lnTo>
                <a:cubicBezTo>
                  <a:pt x="1627342" y="456416"/>
                  <a:pt x="1293086" y="693278"/>
                  <a:pt x="903507" y="693278"/>
                </a:cubicBezTo>
                <a:cubicBezTo>
                  <a:pt x="513929" y="693278"/>
                  <a:pt x="179672" y="456416"/>
                  <a:pt x="36892" y="118847"/>
                </a:cubicBezTo>
                <a:lnTo>
                  <a:pt x="0" y="0"/>
                </a:lnTo>
              </a:path>
            </a:pathLst>
          </a:custGeom>
          <a:noFill/>
          <a:ln w="19050">
            <a:solidFill>
              <a:srgbClr val="C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6" name="直接连接符 5"/>
          <p:cNvCxnSpPr/>
          <p:nvPr>
            <p:custDataLst>
              <p:tags r:id="rId5"/>
            </p:custDataLst>
          </p:nvPr>
        </p:nvCxnSpPr>
        <p:spPr>
          <a:xfrm>
            <a:off x="7940" y="2567384"/>
            <a:ext cx="1900237" cy="0"/>
          </a:xfrm>
          <a:prstGeom prst="line">
            <a:avLst/>
          </a:prstGeom>
          <a:ln w="19050">
            <a:solidFill>
              <a:srgbClr val="C4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5"/>
          <p:cNvSpPr txBox="1">
            <a:spLocks/>
          </p:cNvSpPr>
          <p:nvPr>
            <p:custDataLst>
              <p:tags r:id="rId6"/>
            </p:custDataLst>
          </p:nvPr>
        </p:nvSpPr>
        <p:spPr bwMode="auto">
          <a:xfrm>
            <a:off x="3670302" y="1802210"/>
            <a:ext cx="4786313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000">
                <a:solidFill>
                  <a:srgbClr val="7F7F7F"/>
                </a:solidFill>
                <a:latin typeface="Arial" charset="0"/>
                <a:ea typeface="幼圆" pitchFamily="49" charset="-122"/>
              </a:defRPr>
            </a:lvl1pPr>
            <a:lvl2pPr marL="742950">
              <a:defRPr sz="1600">
                <a:solidFill>
                  <a:srgbClr val="7F7F7F"/>
                </a:solidFill>
                <a:latin typeface="Arial" charset="0"/>
                <a:ea typeface="幼圆" pitchFamily="49" charset="-122"/>
              </a:defRPr>
            </a:lvl2pPr>
            <a:lvl3pPr>
              <a:defRPr sz="1600">
                <a:solidFill>
                  <a:schemeClr val="bg2"/>
                </a:solidFill>
                <a:latin typeface="Arial" charset="0"/>
                <a:ea typeface="幼圆" pitchFamily="49" charset="-122"/>
              </a:defRPr>
            </a:lvl3pPr>
            <a:lvl4pPr>
              <a:defRPr sz="1400">
                <a:solidFill>
                  <a:schemeClr val="bg2"/>
                </a:solidFill>
                <a:latin typeface="Arial" charset="0"/>
                <a:ea typeface="幼圆" pitchFamily="49" charset="-122"/>
              </a:defRPr>
            </a:lvl4pPr>
            <a:lvl5pPr>
              <a:defRPr sz="1400">
                <a:solidFill>
                  <a:schemeClr val="bg2"/>
                </a:solidFill>
                <a:latin typeface="Arial" charset="0"/>
                <a:ea typeface="幼圆" pitchFamily="49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bg2"/>
                </a:solidFill>
                <a:latin typeface="Arial" charset="0"/>
                <a:ea typeface="幼圆" pitchFamily="49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bg2"/>
                </a:solidFill>
                <a:latin typeface="Arial" charset="0"/>
                <a:ea typeface="幼圆" pitchFamily="49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bg2"/>
                </a:solidFill>
                <a:latin typeface="Arial" charset="0"/>
                <a:ea typeface="幼圆" pitchFamily="49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bg2"/>
                </a:solidFill>
                <a:latin typeface="Arial" charset="0"/>
                <a:ea typeface="幼圆" pitchFamily="49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3600" b="1" dirty="0" smtClean="0">
                <a:solidFill>
                  <a:srgbClr val="4B4B4B"/>
                </a:solidFill>
                <a:latin typeface="Arial Black" pitchFamily="34" charset="0"/>
                <a:ea typeface="微软雅黑" pitchFamily="34" charset="-122"/>
              </a:rPr>
              <a:t>学校管理员工作计划</a:t>
            </a:r>
            <a:endParaRPr lang="zh-CN" altLang="en-US" sz="3600" b="1" dirty="0">
              <a:solidFill>
                <a:srgbClr val="83B40D"/>
              </a:solidFill>
              <a:latin typeface="Arial Black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7355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矩形 3"/>
          <p:cNvSpPr>
            <a:spLocks noChangeArrowheads="1"/>
          </p:cNvSpPr>
          <p:nvPr/>
        </p:nvSpPr>
        <p:spPr bwMode="auto">
          <a:xfrm>
            <a:off x="250825" y="195263"/>
            <a:ext cx="55451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工作计划</a:t>
            </a:r>
            <a:endParaRPr lang="zh-CN" altLang="en-US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正中黑简体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0132997"/>
              </p:ext>
            </p:extLst>
          </p:nvPr>
        </p:nvGraphicFramePr>
        <p:xfrm>
          <a:off x="1115617" y="1707654"/>
          <a:ext cx="6984775" cy="2087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1045"/>
                <a:gridCol w="1625463"/>
                <a:gridCol w="419826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>
                          <a:latin typeface="+mj-ea"/>
                          <a:ea typeface="+mj-ea"/>
                        </a:rPr>
                        <a:t>阶段</a:t>
                      </a:r>
                      <a:endParaRPr lang="zh-CN" altLang="en-US" sz="1600" b="1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>
                          <a:latin typeface="+mj-ea"/>
                          <a:ea typeface="+mj-ea"/>
                        </a:rPr>
                        <a:t>阶段时间</a:t>
                      </a:r>
                      <a:endParaRPr lang="zh-CN" altLang="en-US" sz="1600" b="1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>
                          <a:latin typeface="+mj-ea"/>
                          <a:ea typeface="+mj-ea"/>
                        </a:rPr>
                        <a:t>阶段内容</a:t>
                      </a:r>
                      <a:endParaRPr lang="zh-CN" altLang="en-US" sz="1600" b="1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+mj-ea"/>
                          <a:ea typeface="+mj-ea"/>
                        </a:rPr>
                        <a:t>培训</a:t>
                      </a:r>
                      <a:endParaRPr lang="en-US" altLang="zh-CN" sz="1200" dirty="0" smtClean="0"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CN" altLang="en-US" sz="1200" dirty="0" smtClean="0">
                          <a:latin typeface="+mj-ea"/>
                          <a:ea typeface="+mj-ea"/>
                        </a:rPr>
                        <a:t>管理</a:t>
                      </a:r>
                      <a:endParaRPr lang="en-US" altLang="zh-CN" sz="1200" dirty="0" smtClean="0"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CN" altLang="en-US" sz="1200" dirty="0" smtClean="0">
                          <a:latin typeface="+mj-ea"/>
                          <a:ea typeface="+mj-ea"/>
                        </a:rPr>
                        <a:t>工作</a:t>
                      </a:r>
                      <a:endParaRPr lang="zh-CN" altLang="en-US" sz="1200" dirty="0"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1200" kern="100" dirty="0" smtClean="0">
                          <a:effectLst/>
                          <a:latin typeface="+mj-ea"/>
                          <a:ea typeface="+mj-ea"/>
                        </a:rPr>
                        <a:t>中期</a:t>
                      </a:r>
                    </a:p>
                    <a:p>
                      <a:pPr algn="ctr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kern="100" dirty="0" smtClean="0">
                          <a:effectLst/>
                          <a:latin typeface="+mj-ea"/>
                          <a:ea typeface="+mj-ea"/>
                        </a:rPr>
                        <a:t>2</a:t>
                      </a:r>
                      <a:r>
                        <a:rPr lang="zh-CN" altLang="zh-CN" sz="1200" kern="100" dirty="0" smtClean="0">
                          <a:effectLst/>
                          <a:latin typeface="+mj-ea"/>
                          <a:ea typeface="+mj-ea"/>
                        </a:rPr>
                        <a:t>周</a:t>
                      </a:r>
                    </a:p>
                    <a:p>
                      <a:pPr algn="ctr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1200" kern="100" dirty="0" smtClean="0">
                          <a:effectLst/>
                          <a:latin typeface="+mj-ea"/>
                          <a:ea typeface="+mj-ea"/>
                        </a:rPr>
                        <a:t>（</a:t>
                      </a:r>
                      <a:r>
                        <a:rPr lang="en-US" altLang="zh-CN" sz="1200" kern="100" dirty="0" smtClean="0">
                          <a:effectLst/>
                          <a:latin typeface="+mj-ea"/>
                          <a:ea typeface="+mj-ea"/>
                        </a:rPr>
                        <a:t>2017.4.14-2017.4.30</a:t>
                      </a:r>
                      <a:r>
                        <a:rPr lang="zh-CN" altLang="zh-CN" sz="1200" kern="100" dirty="0" smtClean="0">
                          <a:effectLst/>
                          <a:latin typeface="+mj-ea"/>
                          <a:ea typeface="+mj-ea"/>
                        </a:rPr>
                        <a:t>）</a:t>
                      </a:r>
                    </a:p>
                    <a:p>
                      <a:pPr algn="ctr"/>
                      <a:endParaRPr lang="zh-CN" altLang="en-US" sz="1200" dirty="0"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</a:pPr>
                      <a:r>
                        <a:rPr lang="en-US" altLang="zh-CN" sz="1200" kern="1200" dirty="0" smtClean="0">
                          <a:effectLst/>
                          <a:latin typeface="+mj-ea"/>
                          <a:ea typeface="+mj-ea"/>
                        </a:rPr>
                        <a:t>1.</a:t>
                      </a:r>
                      <a:r>
                        <a:rPr lang="zh-CN" altLang="zh-CN" sz="1200" kern="1200" dirty="0" smtClean="0">
                          <a:effectLst/>
                          <a:latin typeface="+mj-ea"/>
                          <a:ea typeface="+mj-ea"/>
                        </a:rPr>
                        <a:t>督促学情：</a:t>
                      </a:r>
                      <a:r>
                        <a:rPr lang="zh-CN" altLang="en-US" sz="1200" kern="1200" dirty="0" smtClean="0">
                          <a:effectLst/>
                          <a:latin typeface="+mj-ea"/>
                          <a:ea typeface="+mj-ea"/>
                        </a:rPr>
                        <a:t>根据北师大每周发布的学情统计，督促未登录学习的老师尽快学习。</a:t>
                      </a:r>
                      <a:endParaRPr lang="en-US" altLang="zh-CN" sz="1200" kern="1200" dirty="0" smtClean="0">
                        <a:effectLst/>
                        <a:latin typeface="+mj-ea"/>
                        <a:ea typeface="+mj-ea"/>
                      </a:endParaRPr>
                    </a:p>
                    <a:p>
                      <a:pPr algn="l">
                        <a:lnSpc>
                          <a:spcPts val="1600"/>
                        </a:lnSpc>
                      </a:pPr>
                      <a:r>
                        <a:rPr lang="en-US" altLang="zh-CN" sz="1200" kern="1200" dirty="0" smtClean="0">
                          <a:effectLst/>
                          <a:latin typeface="+mj-ea"/>
                          <a:ea typeface="+mj-ea"/>
                        </a:rPr>
                        <a:t>2.</a:t>
                      </a:r>
                      <a:r>
                        <a:rPr lang="zh-CN" altLang="en-US" sz="1200" kern="1200" dirty="0" smtClean="0">
                          <a:effectLst/>
                          <a:latin typeface="+mj-ea"/>
                          <a:ea typeface="+mj-ea"/>
                        </a:rPr>
                        <a:t>撰写简报：</a:t>
                      </a:r>
                      <a:r>
                        <a:rPr lang="zh-CN" altLang="zh-CN" sz="1200" kern="1200" dirty="0" smtClean="0">
                          <a:effectLst/>
                          <a:latin typeface="+mj-ea"/>
                          <a:ea typeface="+mj-ea"/>
                        </a:rPr>
                        <a:t>撰写第二期工作简报，展示本校工作情况及成果</a:t>
                      </a:r>
                      <a:r>
                        <a:rPr lang="zh-CN" altLang="en-US" sz="1200" kern="1200" dirty="0" smtClean="0">
                          <a:effectLst/>
                          <a:latin typeface="+mj-ea"/>
                          <a:ea typeface="+mj-ea"/>
                        </a:rPr>
                        <a:t>。</a:t>
                      </a:r>
                      <a:endParaRPr lang="en-US" altLang="zh-CN" sz="1200" kern="1200" dirty="0" smtClean="0">
                        <a:effectLst/>
                        <a:latin typeface="+mj-ea"/>
                        <a:ea typeface="+mj-ea"/>
                      </a:endParaRPr>
                    </a:p>
                    <a:p>
                      <a:pPr algn="l">
                        <a:lnSpc>
                          <a:spcPts val="1600"/>
                        </a:lnSpc>
                      </a:pPr>
                      <a:r>
                        <a:rPr lang="en-US" altLang="zh-CN" sz="1200" kern="1200" dirty="0" smtClean="0">
                          <a:effectLst/>
                          <a:latin typeface="+mj-ea"/>
                          <a:ea typeface="+mj-ea"/>
                        </a:rPr>
                        <a:t>3.</a:t>
                      </a:r>
                      <a:r>
                        <a:rPr lang="zh-CN" altLang="en-US" sz="1200" kern="1200" dirty="0" smtClean="0">
                          <a:effectLst/>
                          <a:latin typeface="+mj-ea"/>
                          <a:ea typeface="+mj-ea"/>
                        </a:rPr>
                        <a:t>核对信息：核对本班教师是否都能登录，如不能登录，请及时联系项目组。</a:t>
                      </a:r>
                      <a:endParaRPr lang="en-US" altLang="zh-CN" sz="1200" kern="1200" dirty="0" smtClean="0">
                        <a:effectLst/>
                        <a:latin typeface="+mj-ea"/>
                        <a:ea typeface="+mj-ea"/>
                      </a:endParaRPr>
                    </a:p>
                    <a:p>
                      <a:pPr algn="l">
                        <a:lnSpc>
                          <a:spcPts val="1600"/>
                        </a:lnSpc>
                      </a:pPr>
                      <a:r>
                        <a:rPr lang="en-US" altLang="zh-CN" sz="1200" kern="1200" dirty="0" smtClean="0">
                          <a:effectLst/>
                          <a:latin typeface="+mj-ea"/>
                          <a:ea typeface="+mj-ea"/>
                        </a:rPr>
                        <a:t>4.</a:t>
                      </a:r>
                      <a:r>
                        <a:rPr lang="zh-CN" altLang="en-US" sz="1200" kern="1200" dirty="0" smtClean="0">
                          <a:effectLst/>
                          <a:latin typeface="+mj-ea"/>
                          <a:ea typeface="+mj-ea"/>
                        </a:rPr>
                        <a:t>组织线下活动：安排各学科教研组主任帮助学员修改要提交的作业，避免学员糊弄了事。</a:t>
                      </a:r>
                      <a:endParaRPr lang="zh-CN" altLang="zh-CN" sz="1200" b="0" kern="100" dirty="0" smtClean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9245771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2055813" y="1608535"/>
            <a:ext cx="1471612" cy="1471613"/>
          </a:xfrm>
          <a:prstGeom prst="ellipse">
            <a:avLst/>
          </a:prstGeom>
          <a:noFill/>
          <a:ln w="38100">
            <a:solidFill>
              <a:srgbClr val="C4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/>
          <a:p>
            <a:pPr eaLnBrk="1" hangingPunct="1">
              <a:lnSpc>
                <a:spcPct val="90000"/>
              </a:lnSpc>
              <a:spcBef>
                <a:spcPts val="1000"/>
              </a:spcBef>
            </a:pPr>
            <a:r>
              <a:rPr lang="en-US" altLang="zh-CN" sz="72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askerville Old Face" pitchFamily="18" charset="0"/>
                <a:ea typeface="微软雅黑" pitchFamily="34" charset="-122"/>
              </a:rPr>
              <a:t>02</a:t>
            </a:r>
            <a:endParaRPr lang="zh-CN" altLang="en-US" sz="72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Baskerville Old Face" pitchFamily="18" charset="0"/>
              <a:ea typeface="微软雅黑" pitchFamily="3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2"/>
            </p:custDataLst>
          </p:nvPr>
        </p:nvCxnSpPr>
        <p:spPr>
          <a:xfrm>
            <a:off x="3670300" y="2557859"/>
            <a:ext cx="4711700" cy="7939"/>
          </a:xfrm>
          <a:prstGeom prst="line">
            <a:avLst/>
          </a:prstGeom>
          <a:ln w="19050">
            <a:solidFill>
              <a:srgbClr val="C4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占位符 22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1698627" y="1419622"/>
            <a:ext cx="765175" cy="766763"/>
          </a:xfrm>
          <a:prstGeom prst="ellipse">
            <a:avLst/>
          </a:prstGeom>
          <a:solidFill>
            <a:srgbClr val="F03306">
              <a:alpha val="85881"/>
            </a:srgbClr>
          </a:solidFill>
          <a:ln>
            <a:noFill/>
          </a:ln>
        </p:spPr>
        <p:txBody>
          <a:bodyPr lIns="0" tIns="0" rIns="0" bIns="0" anchor="ctr"/>
          <a:lstStyle/>
          <a:p>
            <a:pPr algn="ctr" eaLnBrk="1" hangingPunct="1">
              <a:lnSpc>
                <a:spcPct val="90000"/>
              </a:lnSpc>
              <a:spcBef>
                <a:spcPts val="1000"/>
              </a:spcBef>
            </a:pPr>
            <a:r>
              <a:rPr lang="en-US" altLang="zh-CN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askerville Old Face" pitchFamily="18" charset="0"/>
                <a:ea typeface="微软雅黑" pitchFamily="34" charset="-122"/>
              </a:rPr>
              <a:t>Part</a:t>
            </a:r>
            <a:endParaRPr lang="zh-CN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askerville Old Face" pitchFamily="18" charset="0"/>
              <a:ea typeface="微软雅黑" pitchFamily="34" charset="-122"/>
            </a:endParaRPr>
          </a:p>
        </p:txBody>
      </p:sp>
      <p:sp>
        <p:nvSpPr>
          <p:cNvPr id="5" name="任意多边形 4"/>
          <p:cNvSpPr/>
          <p:nvPr>
            <p:custDataLst>
              <p:tags r:id="rId4"/>
            </p:custDataLst>
          </p:nvPr>
        </p:nvSpPr>
        <p:spPr>
          <a:xfrm>
            <a:off x="1898650" y="2565797"/>
            <a:ext cx="1765300" cy="677863"/>
          </a:xfrm>
          <a:custGeom>
            <a:avLst/>
            <a:gdLst>
              <a:gd name="connsiteX0" fmla="*/ 0 w 1807014"/>
              <a:gd name="connsiteY0" fmla="*/ 0 h 693278"/>
              <a:gd name="connsiteX1" fmla="*/ 1807014 w 1807014"/>
              <a:gd name="connsiteY1" fmla="*/ 0 h 693278"/>
              <a:gd name="connsiteX2" fmla="*/ 1770122 w 1807014"/>
              <a:gd name="connsiteY2" fmla="*/ 118847 h 693278"/>
              <a:gd name="connsiteX3" fmla="*/ 903507 w 1807014"/>
              <a:gd name="connsiteY3" fmla="*/ 693278 h 693278"/>
              <a:gd name="connsiteX4" fmla="*/ 36892 w 1807014"/>
              <a:gd name="connsiteY4" fmla="*/ 118847 h 693278"/>
              <a:gd name="connsiteX0" fmla="*/ 1807014 w 1898454"/>
              <a:gd name="connsiteY0" fmla="*/ 0 h 693278"/>
              <a:gd name="connsiteX1" fmla="*/ 1770122 w 1898454"/>
              <a:gd name="connsiteY1" fmla="*/ 118847 h 693278"/>
              <a:gd name="connsiteX2" fmla="*/ 903507 w 1898454"/>
              <a:gd name="connsiteY2" fmla="*/ 693278 h 693278"/>
              <a:gd name="connsiteX3" fmla="*/ 36892 w 1898454"/>
              <a:gd name="connsiteY3" fmla="*/ 118847 h 693278"/>
              <a:gd name="connsiteX4" fmla="*/ 0 w 1898454"/>
              <a:gd name="connsiteY4" fmla="*/ 0 h 693278"/>
              <a:gd name="connsiteX5" fmla="*/ 1898454 w 1898454"/>
              <a:gd name="connsiteY5" fmla="*/ 91440 h 693278"/>
              <a:gd name="connsiteX0" fmla="*/ 1807014 w 1807014"/>
              <a:gd name="connsiteY0" fmla="*/ 0 h 693278"/>
              <a:gd name="connsiteX1" fmla="*/ 1770122 w 1807014"/>
              <a:gd name="connsiteY1" fmla="*/ 118847 h 693278"/>
              <a:gd name="connsiteX2" fmla="*/ 903507 w 1807014"/>
              <a:gd name="connsiteY2" fmla="*/ 693278 h 693278"/>
              <a:gd name="connsiteX3" fmla="*/ 36892 w 1807014"/>
              <a:gd name="connsiteY3" fmla="*/ 118847 h 693278"/>
              <a:gd name="connsiteX4" fmla="*/ 0 w 1807014"/>
              <a:gd name="connsiteY4" fmla="*/ 0 h 693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7014" h="693278">
                <a:moveTo>
                  <a:pt x="1807014" y="0"/>
                </a:moveTo>
                <a:lnTo>
                  <a:pt x="1770122" y="118847"/>
                </a:lnTo>
                <a:cubicBezTo>
                  <a:pt x="1627342" y="456416"/>
                  <a:pt x="1293086" y="693278"/>
                  <a:pt x="903507" y="693278"/>
                </a:cubicBezTo>
                <a:cubicBezTo>
                  <a:pt x="513929" y="693278"/>
                  <a:pt x="179672" y="456416"/>
                  <a:pt x="36892" y="118847"/>
                </a:cubicBezTo>
                <a:lnTo>
                  <a:pt x="0" y="0"/>
                </a:lnTo>
              </a:path>
            </a:pathLst>
          </a:custGeom>
          <a:noFill/>
          <a:ln w="19050">
            <a:solidFill>
              <a:srgbClr val="C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6" name="直接连接符 5"/>
          <p:cNvCxnSpPr/>
          <p:nvPr>
            <p:custDataLst>
              <p:tags r:id="rId5"/>
            </p:custDataLst>
          </p:nvPr>
        </p:nvCxnSpPr>
        <p:spPr>
          <a:xfrm>
            <a:off x="7940" y="2567384"/>
            <a:ext cx="1900237" cy="0"/>
          </a:xfrm>
          <a:prstGeom prst="line">
            <a:avLst/>
          </a:prstGeom>
          <a:ln w="19050">
            <a:solidFill>
              <a:srgbClr val="C4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5"/>
          <p:cNvSpPr txBox="1">
            <a:spLocks/>
          </p:cNvSpPr>
          <p:nvPr>
            <p:custDataLst>
              <p:tags r:id="rId6"/>
            </p:custDataLst>
          </p:nvPr>
        </p:nvSpPr>
        <p:spPr bwMode="auto">
          <a:xfrm>
            <a:off x="3670302" y="1802210"/>
            <a:ext cx="4786313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000">
                <a:solidFill>
                  <a:srgbClr val="7F7F7F"/>
                </a:solidFill>
                <a:latin typeface="Arial" charset="0"/>
                <a:ea typeface="幼圆" pitchFamily="49" charset="-122"/>
              </a:defRPr>
            </a:lvl1pPr>
            <a:lvl2pPr marL="742950">
              <a:defRPr sz="1600">
                <a:solidFill>
                  <a:srgbClr val="7F7F7F"/>
                </a:solidFill>
                <a:latin typeface="Arial" charset="0"/>
                <a:ea typeface="幼圆" pitchFamily="49" charset="-122"/>
              </a:defRPr>
            </a:lvl2pPr>
            <a:lvl3pPr>
              <a:defRPr sz="1600">
                <a:solidFill>
                  <a:schemeClr val="bg2"/>
                </a:solidFill>
                <a:latin typeface="Arial" charset="0"/>
                <a:ea typeface="幼圆" pitchFamily="49" charset="-122"/>
              </a:defRPr>
            </a:lvl3pPr>
            <a:lvl4pPr>
              <a:defRPr sz="1400">
                <a:solidFill>
                  <a:schemeClr val="bg2"/>
                </a:solidFill>
                <a:latin typeface="Arial" charset="0"/>
                <a:ea typeface="幼圆" pitchFamily="49" charset="-122"/>
              </a:defRPr>
            </a:lvl4pPr>
            <a:lvl5pPr>
              <a:defRPr sz="1400">
                <a:solidFill>
                  <a:schemeClr val="bg2"/>
                </a:solidFill>
                <a:latin typeface="Arial" charset="0"/>
                <a:ea typeface="幼圆" pitchFamily="49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bg2"/>
                </a:solidFill>
                <a:latin typeface="Arial" charset="0"/>
                <a:ea typeface="幼圆" pitchFamily="49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bg2"/>
                </a:solidFill>
                <a:latin typeface="Arial" charset="0"/>
                <a:ea typeface="幼圆" pitchFamily="49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bg2"/>
                </a:solidFill>
                <a:latin typeface="Arial" charset="0"/>
                <a:ea typeface="幼圆" pitchFamily="49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bg2"/>
                </a:solidFill>
                <a:latin typeface="Arial" charset="0"/>
                <a:ea typeface="幼圆" pitchFamily="49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rgbClr val="4B4B4B"/>
                </a:solidFill>
                <a:latin typeface="Arial Black" pitchFamily="34" charset="0"/>
                <a:ea typeface="微软雅黑" pitchFamily="34" charset="-122"/>
              </a:rPr>
              <a:t>指导</a:t>
            </a:r>
            <a:r>
              <a:rPr lang="zh-CN" altLang="en-US" sz="3600" b="1" dirty="0" smtClean="0">
                <a:solidFill>
                  <a:srgbClr val="4B4B4B"/>
                </a:solidFill>
                <a:latin typeface="Arial Black" pitchFamily="34" charset="0"/>
                <a:ea typeface="微软雅黑" pitchFamily="34" charset="-122"/>
              </a:rPr>
              <a:t>教师工作计划</a:t>
            </a:r>
            <a:endParaRPr lang="zh-CN" altLang="en-US" sz="3600" b="1" dirty="0">
              <a:solidFill>
                <a:srgbClr val="83B40D"/>
              </a:solidFill>
              <a:latin typeface="Arial Black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7227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矩形 3"/>
          <p:cNvSpPr>
            <a:spLocks noChangeArrowheads="1"/>
          </p:cNvSpPr>
          <p:nvPr/>
        </p:nvSpPr>
        <p:spPr bwMode="auto">
          <a:xfrm>
            <a:off x="250825" y="195263"/>
            <a:ext cx="55451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工作计划</a:t>
            </a:r>
            <a:endParaRPr lang="zh-CN" altLang="en-US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正中黑简体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6331339"/>
              </p:ext>
            </p:extLst>
          </p:nvPr>
        </p:nvGraphicFramePr>
        <p:xfrm>
          <a:off x="1115617" y="1707654"/>
          <a:ext cx="6912767" cy="2494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1045"/>
                <a:gridCol w="1625463"/>
                <a:gridCol w="412625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>
                          <a:latin typeface="+mj-ea"/>
                          <a:ea typeface="+mj-ea"/>
                        </a:rPr>
                        <a:t>阶段</a:t>
                      </a:r>
                      <a:endParaRPr lang="zh-CN" altLang="en-US" sz="1600" b="1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>
                          <a:latin typeface="+mj-ea"/>
                          <a:ea typeface="+mj-ea"/>
                        </a:rPr>
                        <a:t>阶段时间</a:t>
                      </a:r>
                      <a:endParaRPr lang="zh-CN" altLang="en-US" sz="1600" b="1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>
                          <a:latin typeface="+mj-ea"/>
                          <a:ea typeface="+mj-ea"/>
                        </a:rPr>
                        <a:t>阶段内容</a:t>
                      </a:r>
                      <a:endParaRPr lang="zh-CN" altLang="en-US" sz="1600" b="1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+mj-ea"/>
                          <a:ea typeface="+mj-ea"/>
                        </a:rPr>
                        <a:t>培训</a:t>
                      </a:r>
                      <a:endParaRPr lang="en-US" altLang="zh-CN" sz="1200" dirty="0" smtClean="0"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CN" altLang="en-US" sz="1200" dirty="0" smtClean="0">
                          <a:latin typeface="+mj-ea"/>
                          <a:ea typeface="+mj-ea"/>
                        </a:rPr>
                        <a:t>指导</a:t>
                      </a:r>
                      <a:endParaRPr lang="en-US" altLang="zh-CN" sz="1200" dirty="0" smtClean="0"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CN" altLang="en-US" sz="1200" dirty="0" smtClean="0">
                          <a:latin typeface="+mj-ea"/>
                          <a:ea typeface="+mj-ea"/>
                        </a:rPr>
                        <a:t>工作</a:t>
                      </a:r>
                      <a:endParaRPr lang="zh-CN" altLang="en-US" sz="1200" dirty="0"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1200" kern="100" dirty="0" smtClean="0">
                          <a:effectLst/>
                          <a:latin typeface="+mj-ea"/>
                          <a:ea typeface="+mj-ea"/>
                        </a:rPr>
                        <a:t>中期</a:t>
                      </a:r>
                    </a:p>
                    <a:p>
                      <a:pPr algn="ctr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kern="100" dirty="0" smtClean="0">
                          <a:effectLst/>
                          <a:latin typeface="+mj-ea"/>
                          <a:ea typeface="+mj-ea"/>
                        </a:rPr>
                        <a:t>2</a:t>
                      </a:r>
                      <a:r>
                        <a:rPr lang="zh-CN" altLang="zh-CN" sz="1200" kern="100" dirty="0" smtClean="0">
                          <a:effectLst/>
                          <a:latin typeface="+mj-ea"/>
                          <a:ea typeface="+mj-ea"/>
                        </a:rPr>
                        <a:t>周</a:t>
                      </a:r>
                    </a:p>
                    <a:p>
                      <a:pPr algn="ctr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1200" kern="100" dirty="0" smtClean="0">
                          <a:effectLst/>
                          <a:latin typeface="+mj-ea"/>
                          <a:ea typeface="+mj-ea"/>
                        </a:rPr>
                        <a:t>（</a:t>
                      </a:r>
                      <a:r>
                        <a:rPr lang="en-US" altLang="zh-CN" sz="1200" kern="100" dirty="0" smtClean="0">
                          <a:effectLst/>
                          <a:latin typeface="+mj-ea"/>
                          <a:ea typeface="+mj-ea"/>
                        </a:rPr>
                        <a:t>2017.4.14-2017.4.30</a:t>
                      </a:r>
                      <a:r>
                        <a:rPr lang="zh-CN" altLang="zh-CN" sz="1200" kern="100" dirty="0" smtClean="0">
                          <a:effectLst/>
                          <a:latin typeface="+mj-ea"/>
                          <a:ea typeface="+mj-ea"/>
                        </a:rPr>
                        <a:t>）</a:t>
                      </a:r>
                    </a:p>
                    <a:p>
                      <a:pPr algn="ctr"/>
                      <a:endParaRPr lang="zh-CN" altLang="en-US" sz="1200" dirty="0"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</a:pPr>
                      <a:r>
                        <a:rPr lang="en-US" altLang="zh-CN" sz="1200" kern="1200" dirty="0" smtClean="0">
                          <a:effectLst/>
                          <a:latin typeface="+mj-ea"/>
                          <a:ea typeface="+mj-ea"/>
                        </a:rPr>
                        <a:t>1. </a:t>
                      </a:r>
                      <a:r>
                        <a:rPr lang="zh-CN" altLang="en-US" sz="1200" kern="1200" dirty="0" smtClean="0">
                          <a:effectLst/>
                          <a:latin typeface="+mj-ea"/>
                          <a:ea typeface="+mj-ea"/>
                        </a:rPr>
                        <a:t>完善研修计划：结合项目组实施方案，继续完善班级研修计划，并在平台上“方案计划”一项里上传。</a:t>
                      </a:r>
                    </a:p>
                    <a:p>
                      <a:pPr algn="l">
                        <a:lnSpc>
                          <a:spcPts val="1600"/>
                        </a:lnSpc>
                      </a:pPr>
                      <a:r>
                        <a:rPr lang="en-US" altLang="zh-CN" sz="1200" kern="1200" dirty="0" smtClean="0">
                          <a:effectLst/>
                          <a:latin typeface="+mj-ea"/>
                          <a:ea typeface="+mj-ea"/>
                        </a:rPr>
                        <a:t>2. </a:t>
                      </a:r>
                      <a:r>
                        <a:rPr lang="zh-CN" altLang="en-US" sz="1200" kern="1200" dirty="0" smtClean="0">
                          <a:effectLst/>
                          <a:latin typeface="+mj-ea"/>
                          <a:ea typeface="+mj-ea"/>
                        </a:rPr>
                        <a:t>发布班级研讨活动：引导学员在班级研讨中交流、研磨教学设计及教学课件，打磨形成优质培训成果（作业、研修成果），并通过简报的形式展示本坊优秀成果。</a:t>
                      </a:r>
                    </a:p>
                    <a:p>
                      <a:pPr algn="l">
                        <a:lnSpc>
                          <a:spcPts val="1600"/>
                        </a:lnSpc>
                      </a:pPr>
                      <a:r>
                        <a:rPr lang="en-US" altLang="zh-CN" sz="1200" kern="1200" dirty="0" smtClean="0">
                          <a:effectLst/>
                          <a:latin typeface="+mj-ea"/>
                          <a:ea typeface="+mj-ea"/>
                        </a:rPr>
                        <a:t>3. </a:t>
                      </a:r>
                      <a:r>
                        <a:rPr lang="zh-CN" altLang="en-US" sz="1200" kern="1200" dirty="0" smtClean="0">
                          <a:effectLst/>
                          <a:latin typeface="+mj-ea"/>
                          <a:ea typeface="+mj-ea"/>
                        </a:rPr>
                        <a:t>点评作业、研修成果：在管理页面可以看到学员提交的作业和研修成果，需要进行点评，给出分数和评语。</a:t>
                      </a:r>
                    </a:p>
                    <a:p>
                      <a:pPr algn="l">
                        <a:lnSpc>
                          <a:spcPts val="1600"/>
                        </a:lnSpc>
                      </a:pPr>
                      <a:r>
                        <a:rPr lang="en-US" altLang="zh-CN" sz="1200" kern="1200" dirty="0" smtClean="0">
                          <a:effectLst/>
                          <a:latin typeface="+mj-ea"/>
                          <a:ea typeface="+mj-ea"/>
                        </a:rPr>
                        <a:t>4. </a:t>
                      </a:r>
                      <a:r>
                        <a:rPr lang="zh-CN" altLang="en-US" sz="1200" kern="1200" dirty="0" smtClean="0">
                          <a:effectLst/>
                          <a:latin typeface="+mj-ea"/>
                          <a:ea typeface="+mj-ea"/>
                        </a:rPr>
                        <a:t>发布公告、及时通报：指导教师可以在平台上“公告通知”一项里发布通知，及时告知学员完成阶段任务、引导学员参与班级研讨或其他活动。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9485991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矩形 3"/>
          <p:cNvSpPr>
            <a:spLocks noChangeArrowheads="1"/>
          </p:cNvSpPr>
          <p:nvPr/>
        </p:nvSpPr>
        <p:spPr bwMode="auto">
          <a:xfrm>
            <a:off x="250825" y="195263"/>
            <a:ext cx="55451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指导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教师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平台操作</a:t>
            </a:r>
            <a:r>
              <a:rPr lang="en-US" altLang="zh-CN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-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发布公告、计划、简报</a:t>
            </a:r>
            <a:endParaRPr lang="zh-CN" altLang="en-US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正中黑简体"/>
            </a:endParaRPr>
          </a:p>
        </p:txBody>
      </p:sp>
      <p:pic>
        <p:nvPicPr>
          <p:cNvPr id="2050" name="Picture 2" descr="C:\Users\zhou\AppData\Roaming\Tencent\Users\2316099698\QQ\WinTemp\RichOle\DMMVI~3O8GIPGRP7PS%H{AB.png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25" y="913606"/>
            <a:ext cx="5276850" cy="170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Picture 1" descr="C:\Users\zhou\AppData\Roaming\Tencent\Users\2316099698\QQ\WinTemp\RichOle\@S[GRS9EA4~D3U6@02{R895.png"/>
          <p:cNvPicPr>
            <a:picLocks noChangeAspect="1" noChangeArrowheads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75" y="3052183"/>
            <a:ext cx="5314950" cy="157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636607"/>
            <a:ext cx="9066906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点击“公告通知”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-“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更多”，进入发布页面，点击“发布通知”，输入标题和内容，点击“发布”。发布计划、简报方法一致。</a:t>
            </a: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114220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55" name="Picture 7" descr="LWPRGKKP16({DP9EV8H2Y9R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2526" y="2787774"/>
            <a:ext cx="3368682" cy="2055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下箭头 6"/>
          <p:cNvSpPr/>
          <p:nvPr/>
        </p:nvSpPr>
        <p:spPr bwMode="auto">
          <a:xfrm>
            <a:off x="2377951" y="2584733"/>
            <a:ext cx="249833" cy="419066"/>
          </a:xfrm>
          <a:prstGeom prst="down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8" name="右箭头 7"/>
          <p:cNvSpPr/>
          <p:nvPr/>
        </p:nvSpPr>
        <p:spPr bwMode="auto">
          <a:xfrm>
            <a:off x="5459128" y="3599299"/>
            <a:ext cx="432048" cy="216024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7811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矩形 3"/>
          <p:cNvSpPr>
            <a:spLocks noChangeArrowheads="1"/>
          </p:cNvSpPr>
          <p:nvPr/>
        </p:nvSpPr>
        <p:spPr bwMode="auto">
          <a:xfrm>
            <a:off x="250825" y="195263"/>
            <a:ext cx="55451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指导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教师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平台操作</a:t>
            </a:r>
            <a:r>
              <a:rPr lang="en-US" altLang="zh-CN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-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评阅作业标准</a:t>
            </a:r>
            <a:endParaRPr lang="zh-CN" altLang="en-US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正中黑简体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114220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6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6866644"/>
              </p:ext>
            </p:extLst>
          </p:nvPr>
        </p:nvGraphicFramePr>
        <p:xfrm>
          <a:off x="395536" y="766785"/>
          <a:ext cx="8352928" cy="4186998"/>
        </p:xfrm>
        <a:graphic>
          <a:graphicData uri="http://schemas.openxmlformats.org/drawingml/2006/table">
            <a:tbl>
              <a:tblPr/>
              <a:tblGrid>
                <a:gridCol w="516846"/>
                <a:gridCol w="686534"/>
                <a:gridCol w="1548981"/>
                <a:gridCol w="1856151"/>
                <a:gridCol w="1872208"/>
                <a:gridCol w="1872208"/>
              </a:tblGrid>
              <a:tr h="195124"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评分等级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一等（优）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二等（良）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三等（中）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四等（差）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1375"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85-100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70-84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60-69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50-59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1375">
                <a:tc rowSpan="9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评价维度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原创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完全原创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绝大部分原创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一半以上原创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一半以上抄袭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270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观点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切合业务实际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大体符合业务实际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基本符合业务实际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不符合业务实际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13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题意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切合题意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符合题意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基本符合题意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偏离题意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270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中心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中心突出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中心明确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中心基本明确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中心不明或立意不当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13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内容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内容充实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内容较充实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内容单薄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内容空洞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270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文体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符合文体要求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大体符合文体要求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基本符合文体要求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不符合文体要求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13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结构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结构严谨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结构完整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结构基本完整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结构混乱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13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语言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语言流畅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语言通顺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语言基本通顺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语病多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13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字数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符合字数要求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贴近字数要求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达到一半字数要求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未达一半字数要求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3602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评阅要求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1.作业提交后7天内评阅完，研修成果提交后15天内评阅完。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2.经常上线查看评阅。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3.评阅满分100分，60分合格，最低分50分。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4.客观评价，重点评价原创、观点、题意、中心、内容、文体等维度。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5.作业评语字数不得少于50字，研修成果评语不少于150字。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6.评语基本参考结构：内容分析点评 + 问题指导建议。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宋体" pitchFamily="2" charset="-122"/>
                          <a:sym typeface="仿宋_GB2312" pitchFamily="49" charset="-122"/>
                        </a:rPr>
                        <a:t>7.评语要有针对性、指导性，须使用书面语。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6162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矩形 3"/>
          <p:cNvSpPr>
            <a:spLocks noChangeArrowheads="1"/>
          </p:cNvSpPr>
          <p:nvPr/>
        </p:nvSpPr>
        <p:spPr bwMode="auto">
          <a:xfrm>
            <a:off x="250825" y="195263"/>
            <a:ext cx="55451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指导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教师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平台操作</a:t>
            </a:r>
            <a:r>
              <a:rPr lang="en-US" altLang="zh-CN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-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正中黑简体"/>
              </a:rPr>
              <a:t>评阅作业（研修成果）</a:t>
            </a:r>
            <a:endParaRPr lang="zh-CN" altLang="en-US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正中黑简体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114220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097" name="图片 13" descr="IMG_256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733" y="1600533"/>
            <a:ext cx="4681215" cy="128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ular Callout 83"/>
          <p:cNvSpPr>
            <a:spLocks noChangeArrowheads="1"/>
          </p:cNvSpPr>
          <p:nvPr/>
        </p:nvSpPr>
        <p:spPr bwMode="auto">
          <a:xfrm>
            <a:off x="539552" y="2677001"/>
            <a:ext cx="2811463" cy="719137"/>
          </a:xfrm>
          <a:prstGeom prst="wedgeRectCallout">
            <a:avLst>
              <a:gd name="adj1" fmla="val -29810"/>
              <a:gd name="adj2" fmla="val -71875"/>
            </a:avLst>
          </a:prstGeom>
          <a:solidFill>
            <a:srgbClr val="EEECE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点击“作业”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-“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全部作业”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-“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评分”进入到评分页面，浏览查看学员作业答案，给出分数和评语。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64866" y="627534"/>
            <a:ext cx="887163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048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048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指导教师（班长）负责评阅学员提交的作业和研修成果。</a:t>
            </a:r>
            <a:endParaRPr kumimoji="0" 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点击“我的学习”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—“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作业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（研修成果）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—“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全部作业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（研修成果）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”，点击“评分”则系统自动跳转到评分管理页面，可以看到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本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班所有学员提交的作业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（研修成果）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，根据学员姓名等搜索，输入评语和分数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50-100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点击“保存”，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完成评阅。</a:t>
            </a:r>
            <a:endParaRPr kumimoji="0" 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103" name="图片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410" y="2703516"/>
            <a:ext cx="4895591" cy="2460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ular Callout 151"/>
          <p:cNvSpPr>
            <a:spLocks noChangeArrowheads="1"/>
          </p:cNvSpPr>
          <p:nvPr/>
        </p:nvSpPr>
        <p:spPr bwMode="auto">
          <a:xfrm>
            <a:off x="7817713" y="4362264"/>
            <a:ext cx="1284288" cy="504825"/>
          </a:xfrm>
          <a:prstGeom prst="wedgeRectCallout">
            <a:avLst>
              <a:gd name="adj1" fmla="val 32542"/>
              <a:gd name="adj2" fmla="val -126634"/>
            </a:avLst>
          </a:prstGeom>
          <a:solidFill>
            <a:srgbClr val="FFFFFF"/>
          </a:solidFill>
          <a:ln w="9525">
            <a:solidFill>
              <a:srgbClr val="FF0000"/>
            </a:solidFill>
            <a:miter lim="2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点击“主观题评分”进入评分页面。</a:t>
            </a:r>
            <a:endParaRPr kumimoji="0" 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069"/>
          <p:cNvSpPr>
            <a:spLocks noChangeArrowheads="1"/>
          </p:cNvSpPr>
          <p:nvPr/>
        </p:nvSpPr>
        <p:spPr bwMode="auto">
          <a:xfrm>
            <a:off x="4271281" y="4119377"/>
            <a:ext cx="2246313" cy="495300"/>
          </a:xfrm>
          <a:prstGeom prst="rect">
            <a:avLst/>
          </a:prstGeom>
          <a:solidFill>
            <a:srgbClr val="FFFFFF"/>
          </a:solidFill>
          <a:ln w="9525">
            <a:solidFill>
              <a:srgbClr val="FF0000"/>
            </a:solidFill>
            <a:miter lim="2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也可通过选择“提交时间”、“评阅时间”查看学员提交和评阅情况。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065"/>
          <p:cNvSpPr>
            <a:spLocks noChangeArrowheads="1"/>
          </p:cNvSpPr>
          <p:nvPr/>
        </p:nvSpPr>
        <p:spPr bwMode="auto">
          <a:xfrm>
            <a:off x="6729912" y="3036570"/>
            <a:ext cx="1736725" cy="492125"/>
          </a:xfrm>
          <a:prstGeom prst="rect">
            <a:avLst/>
          </a:prstGeom>
          <a:noFill/>
          <a:ln w="9525">
            <a:solidFill>
              <a:srgbClr val="FF0000"/>
            </a:solidFill>
            <a:miter lim="200000"/>
            <a:headEnd/>
            <a:tailEnd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BBD5F0"/>
                    </a:gs>
                    <a:gs pos="100000">
                      <a:srgbClr val="9CBEE0"/>
                    </a:gs>
                  </a:gsLst>
                  <a:lin ang="5400000" scaled="1"/>
                </a:gra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点此可查看所有未提交、未评分、已评分学员情况。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2" name="右箭头 21"/>
          <p:cNvSpPr/>
          <p:nvPr/>
        </p:nvSpPr>
        <p:spPr bwMode="auto">
          <a:xfrm>
            <a:off x="3923928" y="3501552"/>
            <a:ext cx="432048" cy="216024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8143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20111830"/>
  <p:tag name="MH_LIBRARY" val="GRAPHIC"/>
  <p:tag name="MH_ORDER" val="文本占位符 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20111830"/>
  <p:tag name="MH_LIBRARY" val="GRAPHIC"/>
  <p:tag name="MH_ORDER" val="Freeform 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20111830"/>
  <p:tag name="MH_LIBRARY" val="GRAPHIC"/>
  <p:tag name="MH_ORDER" val="Straight Connector 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20111830"/>
  <p:tag name="MH_LIBRARY" val="GRAPHIC"/>
  <p:tag name="MH_ORDER" val="标题 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20111830"/>
  <p:tag name="MH_LIBRARY" val="GRAPHIC"/>
  <p:tag name="MH_ORDER" val="文本占位符 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20111830"/>
  <p:tag name="MH_LIBRARY" val="GRAPHIC"/>
  <p:tag name="MH_ORDER" val="Straight Connector 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20111830"/>
  <p:tag name="MH_LIBRARY" val="GRAPHIC"/>
  <p:tag name="MH_ORDER" val="文本占位符 2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20111830"/>
  <p:tag name="MH_LIBRARY" val="GRAPHIC"/>
  <p:tag name="MH_ORDER" val="Freeform 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20111830"/>
  <p:tag name="MH_LIBRARY" val="GRAPHIC"/>
  <p:tag name="MH_ORDER" val="Straight Connector 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20111830"/>
  <p:tag name="MH_LIBRARY" val="GRAPHIC"/>
  <p:tag name="MH_ORDER" val="标题 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20111830"/>
  <p:tag name="MH_LIBRARY" val="GRAPHIC"/>
  <p:tag name="MH_ORDER" val="Straight Connector 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20111830"/>
  <p:tag name="MH_LIBRARY" val="GRAPHIC"/>
  <p:tag name="MH_ORDER" val="文本占位符 2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20111830"/>
  <p:tag name="MH_LIBRARY" val="GRAPHIC"/>
  <p:tag name="MH_ORDER" val="Freeform 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20111830"/>
  <p:tag name="MH_LIBRARY" val="GRAPHIC"/>
  <p:tag name="MH_ORDER" val="Straight Connector 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20111830"/>
  <p:tag name="MH_LIBRARY" val="GRAPHIC"/>
  <p:tag name="MH_ORDER" val="标题 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20111830"/>
  <p:tag name="MH_LIBRARY" val="GRAPHIC"/>
  <p:tag name="MH_ORDER" val="文本占位符 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20111830"/>
  <p:tag name="MH_LIBRARY" val="GRAPHIC"/>
  <p:tag name="MH_ORDER" val="Straight Connector 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20111830"/>
  <p:tag name="MH_LIBRARY" val="GRAPHIC"/>
  <p:tag name="MH_ORDER" val="文本占位符 22"/>
</p:tagLst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8_自定义设计方案">
  <a:themeElements>
    <a:clrScheme name="8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8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8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自定义设计方案">
  <a:themeElements>
    <a:clrScheme name="9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9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0_自定义设计方案">
  <a:themeElements>
    <a:clrScheme name="10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10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1_自定义设计方案">
  <a:themeElements>
    <a:clrScheme name="11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1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11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默认设计模板">
  <a:themeElements>
    <a:clrScheme name="2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默认设计模板">
      <a:majorFont>
        <a:latin typeface="微软雅黑"/>
        <a:ea typeface="微软雅黑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自定义设计方案">
  <a:themeElements>
    <a:clrScheme name="2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2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自定义设计方案">
  <a:themeElements>
    <a:clrScheme name="3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3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自定义设计方案">
  <a:themeElements>
    <a:clrScheme name="4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4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4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自定义设计方案">
  <a:themeElements>
    <a:clrScheme name="5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5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5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自定义设计方案">
  <a:themeElements>
    <a:clrScheme name="6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6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自定义设计方案">
  <a:themeElements>
    <a:clrScheme name="7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7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7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7460</TotalTime>
  <Pages>0</Pages>
  <Words>1653</Words>
  <Characters>0</Characters>
  <Application>Microsoft Office PowerPoint</Application>
  <DocSecurity>0</DocSecurity>
  <PresentationFormat>全屏显示(16:9)</PresentationFormat>
  <Lines>0</Lines>
  <Paragraphs>189</Paragraphs>
  <Slides>20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13</vt:i4>
      </vt:variant>
      <vt:variant>
        <vt:lpstr>幻灯片标题</vt:lpstr>
      </vt:variant>
      <vt:variant>
        <vt:i4>20</vt:i4>
      </vt:variant>
    </vt:vector>
  </HeadingPairs>
  <TitlesOfParts>
    <vt:vector size="47" baseType="lpstr">
      <vt:lpstr>方正姚体</vt:lpstr>
      <vt:lpstr>方正正中黑简体</vt:lpstr>
      <vt:lpstr>仿宋_GB2312</vt:lpstr>
      <vt:lpstr>黑体</vt:lpstr>
      <vt:lpstr>华文楷体</vt:lpstr>
      <vt:lpstr>华文中宋</vt:lpstr>
      <vt:lpstr>宋体</vt:lpstr>
      <vt:lpstr>微软雅黑</vt:lpstr>
      <vt:lpstr>Arial</vt:lpstr>
      <vt:lpstr>Arial Black</vt:lpstr>
      <vt:lpstr>Baskerville Old Face</vt:lpstr>
      <vt:lpstr>Calibri</vt:lpstr>
      <vt:lpstr>Times New Roman</vt:lpstr>
      <vt:lpstr>Wingdings</vt:lpstr>
      <vt:lpstr>自定义设计方案</vt:lpstr>
      <vt:lpstr>2_默认设计模板</vt:lpstr>
      <vt:lpstr>1_自定义设计方案</vt:lpstr>
      <vt:lpstr>2_自定义设计方案</vt:lpstr>
      <vt:lpstr>3_自定义设计方案</vt:lpstr>
      <vt:lpstr>4_自定义设计方案</vt:lpstr>
      <vt:lpstr>5_自定义设计方案</vt:lpstr>
      <vt:lpstr>6_自定义设计方案</vt:lpstr>
      <vt:lpstr>7_自定义设计方案</vt:lpstr>
      <vt:lpstr>8_自定义设计方案</vt:lpstr>
      <vt:lpstr>9_自定义设计方案</vt:lpstr>
      <vt:lpstr>10_自定义设计方案</vt:lpstr>
      <vt:lpstr>11_自定义设计方案</vt:lpstr>
      <vt:lpstr>佛山市南海区教师信息技术应用能力提升工程培训项目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广东省中小学幼儿园教师信息技术应用能力提升工程汇报</dc:title>
  <dc:creator>Administrator</dc:creator>
  <cp:lastModifiedBy>JennyGao</cp:lastModifiedBy>
  <cp:revision>479</cp:revision>
  <cp:lastPrinted>2015-06-16T06:39:23Z</cp:lastPrinted>
  <dcterms:created xsi:type="dcterms:W3CDTF">2015-03-25T07:30:51Z</dcterms:created>
  <dcterms:modified xsi:type="dcterms:W3CDTF">2017-04-27T08:11:31Z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2052-9.1.0.4953</vt:lpwstr>
  </property>
</Properties>
</file>